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7"/>
  </p:notesMasterIdLst>
  <p:sldIdLst>
    <p:sldId id="258" r:id="rId5"/>
    <p:sldId id="285" r:id="rId6"/>
    <p:sldId id="277" r:id="rId7"/>
    <p:sldId id="278" r:id="rId8"/>
    <p:sldId id="280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81" r:id="rId17"/>
    <p:sldId id="282" r:id="rId18"/>
    <p:sldId id="283" r:id="rId19"/>
    <p:sldId id="262" r:id="rId20"/>
    <p:sldId id="259" r:id="rId21"/>
    <p:sldId id="261" r:id="rId22"/>
    <p:sldId id="265" r:id="rId23"/>
    <p:sldId id="263" r:id="rId24"/>
    <p:sldId id="264" r:id="rId25"/>
    <p:sldId id="260" r:id="rId26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80" autoAdjust="0"/>
    <p:restoredTop sz="91972"/>
  </p:normalViewPr>
  <p:slideViewPr>
    <p:cSldViewPr snapToGrid="0" snapToObjects="1">
      <p:cViewPr varScale="1">
        <p:scale>
          <a:sx n="56" d="100"/>
          <a:sy n="56" d="100"/>
        </p:scale>
        <p:origin x="3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C7158-3EDA-D449-8D0F-DA0A67645948}" type="datetimeFigureOut">
              <a:rPr lang="en-US" smtClean="0"/>
              <a:t>11/1/23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28C9E-AFDC-3345-9ED4-F0F60104F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Average fees: 8.8%</a:t>
            </a:r>
          </a:p>
          <a:p>
            <a:r>
              <a:rPr lang="en-GB" dirty="0"/>
              <a:t>Kenya 3.4%, Nigeria 4.4%, Uganda 2.7%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28C9E-AFDC-3345-9ED4-F0F60104F2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85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michael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28C9E-AFDC-3345-9ED4-F0F60104F2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3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michael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28C9E-AFDC-3345-9ED4-F0F60104F2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43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28C9E-AFDC-3345-9ED4-F0F60104F2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80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28C9E-AFDC-3345-9ED4-F0F60104F2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900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28C9E-AFDC-3345-9ED4-F0F60104F2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89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28C9E-AFDC-3345-9ED4-F0F60104F2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38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28C9E-AFDC-3345-9ED4-F0F60104F2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626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28C9E-AFDC-3345-9ED4-F0F60104F2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28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28C9E-AFDC-3345-9ED4-F0F60104F2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46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cici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28C9E-AFDC-3345-9ED4-F0F60104F2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83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michael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28C9E-AFDC-3345-9ED4-F0F60104F2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83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800" b="1" dirty="0" err="1"/>
              <a:t>Cici</a:t>
            </a:r>
            <a:endParaRPr lang="en-US" sz="2800" b="1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800" b="1" dirty="0"/>
              <a:t>What entities are involved in currency conversion?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The switch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Custodian entities (DFSPs)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Foreign Exchange Providers (FXPs): </a:t>
            </a:r>
            <a:r>
              <a:rPr lang="en-GB" sz="2800" dirty="0">
                <a:effectLst/>
              </a:rPr>
              <a:t>An FXP (Foreign Exchange Provider) is a participant in a </a:t>
            </a:r>
            <a:r>
              <a:rPr lang="en-GB" sz="2800" dirty="0" err="1">
                <a:effectLst/>
              </a:rPr>
              <a:t>Mojaloop</a:t>
            </a:r>
            <a:r>
              <a:rPr lang="en-GB" sz="2800" dirty="0">
                <a:effectLst/>
              </a:rPr>
              <a:t> scheme which provides currency conversion for custodians in a </a:t>
            </a:r>
            <a:r>
              <a:rPr lang="en-GB" sz="2800" dirty="0" err="1">
                <a:effectLst/>
              </a:rPr>
              <a:t>Mojaloop</a:t>
            </a:r>
            <a:r>
              <a:rPr lang="en-GB" sz="2800" dirty="0">
                <a:effectLst/>
              </a:rPr>
              <a:t> scheme. An FXP must be able to participate in settlements in the </a:t>
            </a:r>
            <a:r>
              <a:rPr lang="en-GB" sz="2800" dirty="0" err="1">
                <a:effectLst/>
              </a:rPr>
              <a:t>Mojaloop</a:t>
            </a:r>
            <a:r>
              <a:rPr lang="en-GB" sz="2800" dirty="0">
                <a:effectLst/>
              </a:rPr>
              <a:t> scheme to which they belong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28C9E-AFDC-3345-9ED4-F0F60104F2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23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michael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28C9E-AFDC-3345-9ED4-F0F60104F2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38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michael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28C9E-AFDC-3345-9ED4-F0F60104F2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47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michael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28C9E-AFDC-3345-9ED4-F0F60104F2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56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3353448" cy="8531688"/>
          </a:xfrm>
          <a:prstGeom prst="roundRect">
            <a:avLst>
              <a:gd name="adj" fmla="val 6683"/>
            </a:avLst>
          </a:prstGeom>
          <a:solidFill>
            <a:srgbClr val="005A83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E0A9A71-07CD-1F41-BF33-CF2369394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5847" y="1224115"/>
            <a:ext cx="6612396" cy="1755673"/>
          </a:xfrm>
          <a:prstGeom prst="rect">
            <a:avLst/>
          </a:prstGeom>
        </p:spPr>
      </p:pic>
      <p:pic>
        <p:nvPicPr>
          <p:cNvPr id="12" name="Picture 11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460C1D56-F2C1-7740-9150-DF25E2A37B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8000"/>
          </a:blip>
          <a:stretch>
            <a:fillRect/>
          </a:stretch>
        </p:blipFill>
        <p:spPr>
          <a:xfrm rot="16501011">
            <a:off x="19097665" y="7495832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3" name="Picture 12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18835418-AAB3-834D-87EB-0B74B74328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8000"/>
          </a:blip>
          <a:stretch>
            <a:fillRect/>
          </a:stretch>
        </p:blipFill>
        <p:spPr>
          <a:xfrm rot="16501011">
            <a:off x="12290465" y="2043298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4" name="Picture 13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B521E106-8648-8741-A7AD-70A8F3AE0B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8000"/>
          </a:blip>
          <a:stretch>
            <a:fillRect/>
          </a:stretch>
        </p:blipFill>
        <p:spPr>
          <a:xfrm rot="16501011">
            <a:off x="18421528" y="5444756"/>
            <a:ext cx="3699541" cy="3699541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3319581" cy="8531688"/>
          </a:xfrm>
          <a:prstGeom prst="roundRect">
            <a:avLst>
              <a:gd name="adj" fmla="val 6683"/>
            </a:avLst>
          </a:prstGeom>
          <a:solidFill>
            <a:srgbClr val="005A83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E0A9A71-07CD-1F41-BF33-CF2369394E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5847" y="1224115"/>
            <a:ext cx="6612396" cy="1755673"/>
          </a:xfrm>
          <a:prstGeom prst="rect">
            <a:avLst/>
          </a:prstGeom>
        </p:spPr>
      </p:pic>
      <p:pic>
        <p:nvPicPr>
          <p:cNvPr id="12" name="Picture 11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460C1D56-F2C1-7740-9150-DF25E2A37B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8000"/>
          </a:blip>
          <a:stretch>
            <a:fillRect/>
          </a:stretch>
        </p:blipFill>
        <p:spPr>
          <a:xfrm rot="16501011">
            <a:off x="19097665" y="7495832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3" name="Picture 12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18835418-AAB3-834D-87EB-0B74B74328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8000"/>
          </a:blip>
          <a:stretch>
            <a:fillRect/>
          </a:stretch>
        </p:blipFill>
        <p:spPr>
          <a:xfrm rot="16501011">
            <a:off x="12290465" y="2043298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4" name="Picture 13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B521E106-8648-8741-A7AD-70A8F3AE0B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8000"/>
          </a:blip>
          <a:stretch>
            <a:fillRect/>
          </a:stretch>
        </p:blipFill>
        <p:spPr>
          <a:xfrm rot="16501011">
            <a:off x="18424535" y="5009181"/>
            <a:ext cx="3699541" cy="3699541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40246" y="-299102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3" y="463062"/>
            <a:ext cx="23253107" cy="149165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032" y="2144995"/>
            <a:ext cx="23253107" cy="102089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F4A1F8B-C419-4603-9EEB-E97DD0ECE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7034" y="2384277"/>
            <a:ext cx="11474134" cy="99696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2384277"/>
            <a:ext cx="11474132" cy="99696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19465F6-5688-4BC1-9853-4B06EA09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3" y="463062"/>
            <a:ext cx="23253107" cy="149165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7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71D0330-633D-4ADB-80FA-4D712C332E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A7073C-B612-438B-901C-1C39864E1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3" y="463062"/>
            <a:ext cx="23253107" cy="149165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005A8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5A83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59802E9-285F-8F43-B76C-6EF8FC067CA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76618" y="12727286"/>
            <a:ext cx="2317605" cy="61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rgbClr val="005A83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40E0-9BA0-4725-A6B7-BB7C66F80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20025466" cy="4519609"/>
          </a:xfrm>
        </p:spPr>
        <p:txBody>
          <a:bodyPr>
            <a:normAutofit/>
          </a:bodyPr>
          <a:lstStyle/>
          <a:p>
            <a:r>
              <a:rPr lang="en-US" dirty="0"/>
              <a:t>FX Workstream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304FD-7CAF-4D06-B5AC-16FD1757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50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4A1A-F9DA-A2A1-C8B3-506241B9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Assigning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A8147-CD60-77AC-B5AF-E9C49D798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The accounts concerned will be the same whatever type of conversion is required:</a:t>
            </a:r>
          </a:p>
          <a:p>
            <a:pPr lvl="1"/>
            <a:r>
              <a:rPr lang="en-GB" dirty="0"/>
              <a:t>The liquidity check and funds reservation will take place against:</a:t>
            </a:r>
          </a:p>
          <a:p>
            <a:pPr lvl="2"/>
            <a:r>
              <a:rPr lang="en-GB" dirty="0"/>
              <a:t>The debtor participant in the source currency</a:t>
            </a:r>
          </a:p>
          <a:p>
            <a:pPr lvl="2"/>
            <a:r>
              <a:rPr lang="en-GB" dirty="0"/>
              <a:t>The FXP in the target currency</a:t>
            </a:r>
          </a:p>
          <a:p>
            <a:pPr lvl="1"/>
            <a:r>
              <a:rPr lang="en-GB" dirty="0"/>
              <a:t>The following obligations will be recorded on successful finalisation of the payment:</a:t>
            </a:r>
          </a:p>
          <a:p>
            <a:pPr lvl="2"/>
            <a:r>
              <a:rPr lang="en-GB" dirty="0"/>
              <a:t>An obligation between the debtor participant and the FXP in the source currency</a:t>
            </a:r>
          </a:p>
          <a:p>
            <a:pPr lvl="2"/>
            <a:r>
              <a:rPr lang="en-GB" dirty="0"/>
              <a:t>An obligation between the FXP and the creditor participant in the target currency</a:t>
            </a:r>
          </a:p>
          <a:p>
            <a:pPr marL="0" indent="0">
              <a:buNone/>
            </a:pPr>
            <a:r>
              <a:rPr lang="en-GB" dirty="0"/>
              <a:t>The task, then, is:</a:t>
            </a:r>
          </a:p>
          <a:p>
            <a:r>
              <a:rPr lang="en-GB" dirty="0"/>
              <a:t>To infer the correct accounts from the sequence of information received in the messages.</a:t>
            </a:r>
          </a:p>
          <a:p>
            <a:r>
              <a:rPr lang="en-GB" dirty="0"/>
              <a:t>This means:</a:t>
            </a:r>
          </a:p>
          <a:p>
            <a:pPr lvl="1"/>
            <a:r>
              <a:rPr lang="en-GB" dirty="0"/>
              <a:t>For each message the switch receives, it needs to identify the message’s position in the sequence.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0D692-0617-E630-E81C-874BD9E2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41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E05D2-42C6-7CF1-B721-B0A9A77D5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Assigning accounts for reservations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BBD2F-FCD8-CD95-0176-05677280C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the switch receives a request to execute a currency conversion:</a:t>
            </a:r>
          </a:p>
          <a:p>
            <a:pPr lvl="1"/>
            <a:r>
              <a:rPr lang="en-GB" dirty="0"/>
              <a:t>If the determining transfer has already been processed:</a:t>
            </a:r>
          </a:p>
          <a:p>
            <a:pPr lvl="2"/>
            <a:r>
              <a:rPr lang="en-GB" dirty="0"/>
              <a:t>This is currency conversion by the creditor DFSP, and the reservation is against the FXP</a:t>
            </a:r>
          </a:p>
          <a:p>
            <a:pPr lvl="1"/>
            <a:r>
              <a:rPr lang="en-GB" dirty="0"/>
              <a:t>Otherwise:</a:t>
            </a:r>
          </a:p>
          <a:p>
            <a:pPr lvl="2"/>
            <a:r>
              <a:rPr lang="en-GB" dirty="0"/>
              <a:t>This is currency conversion by the debtor DFSP, and the reservation is against the DFSP</a:t>
            </a:r>
          </a:p>
          <a:p>
            <a:r>
              <a:rPr lang="en-GB" dirty="0"/>
              <a:t>If the switch receives a request to execute a payment:</a:t>
            </a:r>
          </a:p>
          <a:p>
            <a:pPr lvl="1"/>
            <a:r>
              <a:rPr lang="en-GB" dirty="0"/>
              <a:t>If a currency conversion has already been processed:</a:t>
            </a:r>
          </a:p>
          <a:p>
            <a:pPr lvl="2"/>
            <a:r>
              <a:rPr lang="en-GB" dirty="0"/>
              <a:t>This is a payment where currency conversion is by the debtor DFSP, and the reservation is against the FXP</a:t>
            </a:r>
          </a:p>
          <a:p>
            <a:pPr lvl="1"/>
            <a:r>
              <a:rPr lang="en-GB" dirty="0"/>
              <a:t>Otherwise:</a:t>
            </a:r>
          </a:p>
          <a:p>
            <a:pPr lvl="2"/>
            <a:r>
              <a:rPr lang="en-GB" dirty="0"/>
              <a:t>This is a payment where currency conversion is by the creditor DFSP, and the reservation is against the debtor participant for the payment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A3D12-DD6A-66B4-1B65-B05FD47E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20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559C-8587-CF86-5D0B-C79337477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Assigning obligations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D92A7-DA94-3B47-C537-019D15791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we receive the confirmation of the transfer, we know we have all the information we need.</a:t>
            </a:r>
          </a:p>
          <a:p>
            <a:r>
              <a:rPr lang="en-GB" dirty="0"/>
              <a:t>Check that all currency conversions are complete.</a:t>
            </a:r>
          </a:p>
          <a:p>
            <a:r>
              <a:rPr lang="en-GB" dirty="0"/>
              <a:t>Go through the currency </a:t>
            </a:r>
            <a:r>
              <a:rPr lang="en-GB"/>
              <a:t>conversion reservations:</a:t>
            </a:r>
            <a:endParaRPr lang="en-GB" dirty="0"/>
          </a:p>
          <a:p>
            <a:pPr lvl="1"/>
            <a:r>
              <a:rPr lang="en-GB" dirty="0"/>
              <a:t>If there’s a reservation against the FXP, there’s a creditor conversion.</a:t>
            </a:r>
          </a:p>
          <a:p>
            <a:pPr lvl="1"/>
            <a:r>
              <a:rPr lang="en-GB" dirty="0"/>
              <a:t>If there’s a reservation against the DFSP, there’s a debtor conversion.</a:t>
            </a:r>
          </a:p>
          <a:p>
            <a:r>
              <a:rPr lang="en-GB" dirty="0"/>
              <a:t>If we have both, then it’s conversion via a reference currency.</a:t>
            </a:r>
          </a:p>
          <a:p>
            <a:r>
              <a:rPr lang="en-GB" dirty="0"/>
              <a:t>Create the appropriate obligations.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07B8C-D235-F20D-EA62-046AD8F0C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55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22DFD-7497-BF59-AE08-9C10880C0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Regulatory and Scheme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B75FC-4B09-5E16-EF1D-7D0CDB70A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are thinking through other regulatory and scheme considerations, for example</a:t>
            </a:r>
          </a:p>
          <a:p>
            <a:r>
              <a:rPr lang="en-US" dirty="0"/>
              <a:t>What are optimal settlement windows?</a:t>
            </a:r>
          </a:p>
          <a:p>
            <a:r>
              <a:rPr lang="en-US" dirty="0"/>
              <a:t>What entities can hold accounts at the designated settlement bank?</a:t>
            </a:r>
          </a:p>
          <a:p>
            <a:r>
              <a:rPr lang="en-US" dirty="0"/>
              <a:t>What entities could/should play the role of an FXP?</a:t>
            </a:r>
          </a:p>
          <a:p>
            <a:r>
              <a:rPr lang="en-US" dirty="0"/>
              <a:t>How do we incent FXP participation and competition?</a:t>
            </a:r>
          </a:p>
          <a:p>
            <a:r>
              <a:rPr lang="en-US" dirty="0"/>
              <a:t>What are the approaches to prefunding FXP accounts?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A40CC3-31F3-0791-05A9-EFEE72E1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22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E10C-EEB1-6D80-A1CD-B614B83FD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374D3-E1BC-75EB-5BFC-E81DBFB73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Activities</a:t>
            </a:r>
            <a:endParaRPr lang="en-US" dirty="0"/>
          </a:p>
          <a:p>
            <a:r>
              <a:rPr lang="en-US" dirty="0"/>
              <a:t>Final and approved API spec - </a:t>
            </a:r>
            <a:r>
              <a:rPr lang="en-US" b="1" dirty="0"/>
              <a:t>Complete</a:t>
            </a:r>
          </a:p>
          <a:p>
            <a:r>
              <a:rPr lang="en-US" dirty="0"/>
              <a:t>Develop epic(s) and end to end stories – </a:t>
            </a:r>
            <a:r>
              <a:rPr lang="en-US" b="1" dirty="0"/>
              <a:t>Complete</a:t>
            </a:r>
          </a:p>
          <a:p>
            <a:r>
              <a:rPr lang="en-US" dirty="0"/>
              <a:t>Add stories to GitHub – </a:t>
            </a:r>
            <a:r>
              <a:rPr lang="en-US" b="1" dirty="0"/>
              <a:t>Near Complete</a:t>
            </a:r>
          </a:p>
          <a:p>
            <a:r>
              <a:rPr lang="en-US" dirty="0"/>
              <a:t>Implement stories – </a:t>
            </a:r>
            <a:r>
              <a:rPr lang="en-US" b="1" dirty="0"/>
              <a:t>In process for some stories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Can you engage? </a:t>
            </a:r>
            <a:r>
              <a:rPr lang="en-US" dirty="0"/>
              <a:t>Yes! We need additional teams to implement remaining stories.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E3AD9-C1E8-249B-F998-797A6C47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45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E7A27-9478-5533-7B24-6D383FF106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44C10-729B-7F89-DC90-CFA936A07E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CAFE1-7A66-B88E-F56E-0CABEFAA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02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4999-5AF0-8824-0421-DF0168C48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about Pre-Transaction FXP Liquidity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08604-4BD9-2C9C-69DC-F0BD3CCF3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Before a transaction, FXPs and/or central banks need to ensure their settlement accounts are funded in the settlement currency(</a:t>
            </a:r>
            <a:r>
              <a:rPr lang="en-GB" dirty="0" err="1"/>
              <a:t>ies</a:t>
            </a:r>
            <a:r>
              <a:rPr lang="en-GB" dirty="0"/>
              <a:t>)</a:t>
            </a:r>
          </a:p>
          <a:p>
            <a:r>
              <a:rPr lang="en-GB" dirty="0"/>
              <a:t>This document describes four scenarios for how they can do this</a:t>
            </a:r>
          </a:p>
          <a:p>
            <a:r>
              <a:rPr lang="en-GB" dirty="0"/>
              <a:t>A </a:t>
            </a:r>
            <a:r>
              <a:rPr lang="en-GB" dirty="0" err="1"/>
              <a:t>Mojaloop</a:t>
            </a:r>
            <a:r>
              <a:rPr lang="en-GB" dirty="0"/>
              <a:t> scheme </a:t>
            </a:r>
            <a:r>
              <a:rPr lang="en-GB" i="1" dirty="0"/>
              <a:t>can</a:t>
            </a:r>
            <a:r>
              <a:rPr lang="en-GB" dirty="0"/>
              <a:t> support any of these scenarios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DDB7E-44B2-2212-70F5-99E3CC5D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765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Base situation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2" y="9425677"/>
            <a:ext cx="23253107" cy="3287023"/>
          </a:xfrm>
        </p:spPr>
        <p:txBody>
          <a:bodyPr>
            <a:normAutofit/>
          </a:bodyPr>
          <a:lstStyle/>
          <a:p>
            <a:r>
              <a:rPr lang="en-US" sz="3600" dirty="0"/>
              <a:t>Each DFSP has an account in its jurisdiction's currency held at its central bank, either directly or via a proxy.</a:t>
            </a:r>
          </a:p>
          <a:p>
            <a:r>
              <a:rPr lang="en-US" sz="3600" dirty="0"/>
              <a:t>Each central bank maintains an account in the settlement currency at the Regional Settlement Bank, on behalf of their domestic Participants.</a:t>
            </a:r>
          </a:p>
          <a:p>
            <a:r>
              <a:rPr lang="en-US" sz="3600" dirty="0"/>
              <a:t>For regional scheme transactions, the settlement bank settles regional transactions between central bank settlement sponsors. DFSPs settle with a nostro/vostro account maintained by their central bank.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708345-2B5A-E0A2-E0D1-7EA14DAD5F52}"/>
              </a:ext>
            </a:extLst>
          </p:cNvPr>
          <p:cNvSpPr/>
          <p:nvPr/>
        </p:nvSpPr>
        <p:spPr>
          <a:xfrm>
            <a:off x="7084066" y="2313493"/>
            <a:ext cx="10219038" cy="3111124"/>
          </a:xfrm>
          <a:prstGeom prst="round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Regional</a:t>
            </a:r>
          </a:p>
          <a:p>
            <a:pPr algn="ctr"/>
            <a:r>
              <a:rPr lang="en-GB" sz="2800" dirty="0"/>
              <a:t>Scheme</a:t>
            </a:r>
          </a:p>
          <a:p>
            <a:pPr algn="ctr"/>
            <a:r>
              <a:rPr lang="en-GB" sz="2800" dirty="0"/>
              <a:t>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3C9411-39CD-A540-A435-6B5814BFB73A}"/>
              </a:ext>
            </a:extLst>
          </p:cNvPr>
          <p:cNvSpPr/>
          <p:nvPr/>
        </p:nvSpPr>
        <p:spPr>
          <a:xfrm>
            <a:off x="13429902" y="6088192"/>
            <a:ext cx="10219038" cy="3111124"/>
          </a:xfrm>
          <a:prstGeom prst="roundRect">
            <a:avLst/>
          </a:prstGeom>
          <a:solidFill>
            <a:schemeClr val="accent6">
              <a:alpha val="7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3200" dirty="0"/>
              <a:t>Country 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E5F435-A1F9-EF7A-D349-3BBE4A69E93E}"/>
              </a:ext>
            </a:extLst>
          </p:cNvPr>
          <p:cNvSpPr/>
          <p:nvPr/>
        </p:nvSpPr>
        <p:spPr>
          <a:xfrm>
            <a:off x="738236" y="5955779"/>
            <a:ext cx="10219038" cy="3111124"/>
          </a:xfrm>
          <a:prstGeom prst="roundRect">
            <a:avLst/>
          </a:prstGeom>
          <a:solidFill>
            <a:schemeClr val="accent2">
              <a:alpha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3200" dirty="0"/>
              <a:t>Country A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305541-26A2-49E5-966E-1DA6316900AE}"/>
              </a:ext>
            </a:extLst>
          </p:cNvPr>
          <p:cNvSpPr/>
          <p:nvPr/>
        </p:nvSpPr>
        <p:spPr>
          <a:xfrm>
            <a:off x="1314450" y="7124700"/>
            <a:ext cx="2209800" cy="15811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DFSP’s settlement account at the central bank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C5A302-42A8-A390-1FBC-20E14B72941D}"/>
              </a:ext>
            </a:extLst>
          </p:cNvPr>
          <p:cNvSpPr/>
          <p:nvPr/>
        </p:nvSpPr>
        <p:spPr>
          <a:xfrm>
            <a:off x="4874266" y="7124700"/>
            <a:ext cx="2209800" cy="15811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Country A Central Bank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D3F6A5-2426-5A23-B2FE-321415B660FE}"/>
              </a:ext>
            </a:extLst>
          </p:cNvPr>
          <p:cNvSpPr/>
          <p:nvPr/>
        </p:nvSpPr>
        <p:spPr>
          <a:xfrm>
            <a:off x="7808055" y="3619500"/>
            <a:ext cx="2174145" cy="1491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Country A Central Bank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EF29B4-20E4-D6DA-0B42-3CF066E20C2B}"/>
              </a:ext>
            </a:extLst>
          </p:cNvPr>
          <p:cNvSpPr/>
          <p:nvPr/>
        </p:nvSpPr>
        <p:spPr>
          <a:xfrm>
            <a:off x="14252576" y="3619500"/>
            <a:ext cx="2174145" cy="1491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Country B Central Bank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2FD2EC-99A2-3900-3CB8-13661FCBBD29}"/>
              </a:ext>
            </a:extLst>
          </p:cNvPr>
          <p:cNvSpPr/>
          <p:nvPr/>
        </p:nvSpPr>
        <p:spPr>
          <a:xfrm>
            <a:off x="17170691" y="7124700"/>
            <a:ext cx="2174145" cy="149165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Country B Central Bank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F703EC-A043-DA7E-5A19-2B4D8B59FDFA}"/>
              </a:ext>
            </a:extLst>
          </p:cNvPr>
          <p:cNvSpPr/>
          <p:nvPr/>
        </p:nvSpPr>
        <p:spPr>
          <a:xfrm>
            <a:off x="20898580" y="7124700"/>
            <a:ext cx="2174145" cy="149165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DFSP’s settlement account at the central bank</a:t>
            </a:r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F6300BDA-4C39-75F4-EDC9-A5F873EF9E21}"/>
              </a:ext>
            </a:extLst>
          </p:cNvPr>
          <p:cNvSpPr/>
          <p:nvPr/>
        </p:nvSpPr>
        <p:spPr>
          <a:xfrm>
            <a:off x="11030315" y="2463592"/>
            <a:ext cx="2174145" cy="9654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Regional Settlement Bank</a:t>
            </a:r>
          </a:p>
        </p:txBody>
      </p:sp>
      <p:cxnSp>
        <p:nvCxnSpPr>
          <p:cNvPr id="13" name="Connector: Elbow 24">
            <a:extLst>
              <a:ext uri="{FF2B5EF4-FFF2-40B4-BE49-F238E27FC236}">
                <a16:creationId xmlns:a16="http://schemas.microsoft.com/office/drawing/2014/main" id="{6E70D883-7A70-E173-D91E-111525294941}"/>
              </a:ext>
            </a:extLst>
          </p:cNvPr>
          <p:cNvCxnSpPr>
            <a:cxnSpLocks/>
          </p:cNvCxnSpPr>
          <p:nvPr/>
        </p:nvCxnSpPr>
        <p:spPr>
          <a:xfrm flipV="1">
            <a:off x="3624214" y="7870528"/>
            <a:ext cx="1116163" cy="17107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24">
            <a:extLst>
              <a:ext uri="{FF2B5EF4-FFF2-40B4-BE49-F238E27FC236}">
                <a16:creationId xmlns:a16="http://schemas.microsoft.com/office/drawing/2014/main" id="{6B23CAD1-0425-B667-77AA-51CB9FF316E9}"/>
              </a:ext>
            </a:extLst>
          </p:cNvPr>
          <p:cNvCxnSpPr>
            <a:cxnSpLocks/>
          </p:cNvCxnSpPr>
          <p:nvPr/>
        </p:nvCxnSpPr>
        <p:spPr>
          <a:xfrm flipV="1">
            <a:off x="19550014" y="7921328"/>
            <a:ext cx="1116163" cy="17107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24">
            <a:extLst>
              <a:ext uri="{FF2B5EF4-FFF2-40B4-BE49-F238E27FC236}">
                <a16:creationId xmlns:a16="http://schemas.microsoft.com/office/drawing/2014/main" id="{FB6DBFBA-F853-EF6F-234D-DDC156FEADF1}"/>
              </a:ext>
            </a:extLst>
          </p:cNvPr>
          <p:cNvCxnSpPr>
            <a:cxnSpLocks/>
          </p:cNvCxnSpPr>
          <p:nvPr/>
        </p:nvCxnSpPr>
        <p:spPr>
          <a:xfrm flipV="1">
            <a:off x="9552288" y="2887045"/>
            <a:ext cx="1404986" cy="712135"/>
          </a:xfrm>
          <a:prstGeom prst="bentConnector3">
            <a:avLst>
              <a:gd name="adj1" fmla="val 1188"/>
            </a:avLst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4">
            <a:extLst>
              <a:ext uri="{FF2B5EF4-FFF2-40B4-BE49-F238E27FC236}">
                <a16:creationId xmlns:a16="http://schemas.microsoft.com/office/drawing/2014/main" id="{FB8A3791-8FDD-FA9C-4969-33C98103C848}"/>
              </a:ext>
            </a:extLst>
          </p:cNvPr>
          <p:cNvCxnSpPr>
            <a:cxnSpLocks/>
          </p:cNvCxnSpPr>
          <p:nvPr/>
        </p:nvCxnSpPr>
        <p:spPr>
          <a:xfrm rot="10800000">
            <a:off x="13425497" y="2955926"/>
            <a:ext cx="1478027" cy="643257"/>
          </a:xfrm>
          <a:prstGeom prst="bentConnector3">
            <a:avLst>
              <a:gd name="adj1" fmla="val -1555"/>
            </a:avLst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229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6000" dirty="0"/>
              <a:t>Situation 1: Independent FXP, outside of Scheme </a:t>
            </a:r>
            <a:endParaRPr lang="en-US" sz="6000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2" y="7575532"/>
            <a:ext cx="23253107" cy="5137170"/>
          </a:xfrm>
        </p:spPr>
        <p:txBody>
          <a:bodyPr>
            <a:normAutofit/>
          </a:bodyPr>
          <a:lstStyle/>
          <a:p>
            <a:r>
              <a:rPr lang="en-US" sz="3600" dirty="0"/>
              <a:t>The FXP has settlement accounts in both jurisdictions in the jurisdiction’s local currency.</a:t>
            </a:r>
          </a:p>
          <a:p>
            <a:r>
              <a:rPr lang="en-US" sz="3600" dirty="0"/>
              <a:t>The FXP manages liquidity outside of the regional scheme to fund settlement accounts.</a:t>
            </a:r>
          </a:p>
          <a:p>
            <a:r>
              <a:rPr lang="en-US" sz="3600" dirty="0"/>
              <a:t>There is no need for jurisdictional nostro/vostro accounts either in the local scheme or in the regional scheme</a:t>
            </a:r>
          </a:p>
          <a:p>
            <a:r>
              <a:rPr lang="en-US" sz="3600" dirty="0"/>
              <a:t>Implication 1: it is not recommended that this scenario be supported as it will allow FXPs to dictate pricing of currency conversion outside of the regional  scheme</a:t>
            </a:r>
          </a:p>
          <a:p>
            <a:r>
              <a:rPr lang="en-US" sz="3600" dirty="0"/>
              <a:t>Implication 2: the regional scheme routes messages between the jurisdictional schemes, but has no financial presence in the overall scheme. 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3C9411-39CD-A540-A435-6B5814BFB73A}"/>
              </a:ext>
            </a:extLst>
          </p:cNvPr>
          <p:cNvSpPr/>
          <p:nvPr/>
        </p:nvSpPr>
        <p:spPr>
          <a:xfrm>
            <a:off x="13601102" y="4335592"/>
            <a:ext cx="10219038" cy="3111124"/>
          </a:xfrm>
          <a:prstGeom prst="roundRect">
            <a:avLst/>
          </a:prstGeom>
          <a:solidFill>
            <a:schemeClr val="accent6">
              <a:alpha val="7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3200" dirty="0"/>
              <a:t>Country 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E5F435-A1F9-EF7A-D349-3BBE4A69E93E}"/>
              </a:ext>
            </a:extLst>
          </p:cNvPr>
          <p:cNvSpPr/>
          <p:nvPr/>
        </p:nvSpPr>
        <p:spPr>
          <a:xfrm>
            <a:off x="0" y="4335592"/>
            <a:ext cx="10219038" cy="3111124"/>
          </a:xfrm>
          <a:prstGeom prst="roundRect">
            <a:avLst/>
          </a:prstGeom>
          <a:solidFill>
            <a:schemeClr val="accent2">
              <a:alpha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3200" dirty="0"/>
              <a:t>Country A 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305541-26A2-49E5-966E-1DA6316900AE}"/>
              </a:ext>
            </a:extLst>
          </p:cNvPr>
          <p:cNvSpPr/>
          <p:nvPr/>
        </p:nvSpPr>
        <p:spPr>
          <a:xfrm>
            <a:off x="576214" y="5395853"/>
            <a:ext cx="2209800" cy="176802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DFSP’s settlement account at the central bank (or designated settlement bank)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F703EC-A043-DA7E-5A19-2B4D8B59FDFA}"/>
              </a:ext>
            </a:extLst>
          </p:cNvPr>
          <p:cNvSpPr/>
          <p:nvPr/>
        </p:nvSpPr>
        <p:spPr>
          <a:xfrm>
            <a:off x="20862672" y="5338047"/>
            <a:ext cx="2174145" cy="166795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DFSP’s settlement account at the central bank (or designated settlement bank)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71457E-0DAF-7F43-333E-4CBFE01F5EA4}"/>
              </a:ext>
            </a:extLst>
          </p:cNvPr>
          <p:cNvSpPr/>
          <p:nvPr/>
        </p:nvSpPr>
        <p:spPr>
          <a:xfrm>
            <a:off x="7228141" y="5282605"/>
            <a:ext cx="2209800" cy="176802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FXP settlement account at the central bank (or designated settlement bank)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EFC6B60-AFDD-599B-7085-8ED2683FFA31}"/>
              </a:ext>
            </a:extLst>
          </p:cNvPr>
          <p:cNvSpPr/>
          <p:nvPr/>
        </p:nvSpPr>
        <p:spPr>
          <a:xfrm>
            <a:off x="14384424" y="5338047"/>
            <a:ext cx="2174145" cy="166795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FXP settlement account at the central bank (or designated settlement bank)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3135CD-9E5B-6000-A2A7-E62AD6972473}"/>
              </a:ext>
            </a:extLst>
          </p:cNvPr>
          <p:cNvSpPr/>
          <p:nvPr/>
        </p:nvSpPr>
        <p:spPr>
          <a:xfrm>
            <a:off x="10830070" y="5003875"/>
            <a:ext cx="2160000" cy="216000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FXP</a:t>
            </a:r>
            <a:endParaRPr lang="en-GB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A259E2A-3731-8253-8E41-985831412DFE}"/>
              </a:ext>
            </a:extLst>
          </p:cNvPr>
          <p:cNvCxnSpPr>
            <a:cxnSpLocks/>
            <a:stCxn id="16" idx="6"/>
            <a:endCxn id="13" idx="1"/>
          </p:cNvCxnSpPr>
          <p:nvPr/>
        </p:nvCxnSpPr>
        <p:spPr>
          <a:xfrm>
            <a:off x="12990070" y="6083875"/>
            <a:ext cx="1394354" cy="88147"/>
          </a:xfrm>
          <a:prstGeom prst="bentConnector3">
            <a:avLst/>
          </a:prstGeom>
          <a:ln w="1270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7140FA6-A1A3-11FD-7065-272143F28F9E}"/>
              </a:ext>
            </a:extLst>
          </p:cNvPr>
          <p:cNvCxnSpPr>
            <a:cxnSpLocks/>
            <a:stCxn id="6" idx="3"/>
            <a:endCxn id="16" idx="2"/>
          </p:cNvCxnSpPr>
          <p:nvPr/>
        </p:nvCxnSpPr>
        <p:spPr>
          <a:xfrm flipV="1">
            <a:off x="9437941" y="6083875"/>
            <a:ext cx="1392129" cy="82741"/>
          </a:xfrm>
          <a:prstGeom prst="bentConnector3">
            <a:avLst/>
          </a:prstGeom>
          <a:ln w="1270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7A71770-3E07-B788-1FE3-2215CD12C618}"/>
              </a:ext>
            </a:extLst>
          </p:cNvPr>
          <p:cNvCxnSpPr>
            <a:cxnSpLocks/>
            <a:stCxn id="13" idx="0"/>
            <a:endCxn id="15" idx="0"/>
          </p:cNvCxnSpPr>
          <p:nvPr/>
        </p:nvCxnSpPr>
        <p:spPr>
          <a:xfrm rot="5400000" flipH="1" flipV="1">
            <a:off x="18710621" y="2098923"/>
            <a:ext cx="12700" cy="6478248"/>
          </a:xfrm>
          <a:prstGeom prst="bentConnector3">
            <a:avLst>
              <a:gd name="adj1" fmla="val 1800000"/>
            </a:avLst>
          </a:prstGeom>
          <a:ln w="1270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E607F1A-4478-582A-4AD6-B18133BD757E}"/>
              </a:ext>
            </a:extLst>
          </p:cNvPr>
          <p:cNvCxnSpPr>
            <a:cxnSpLocks/>
            <a:stCxn id="9" idx="0"/>
            <a:endCxn id="6" idx="0"/>
          </p:cNvCxnSpPr>
          <p:nvPr/>
        </p:nvCxnSpPr>
        <p:spPr>
          <a:xfrm rot="5400000" flipH="1" flipV="1">
            <a:off x="4950453" y="2013266"/>
            <a:ext cx="113248" cy="6651927"/>
          </a:xfrm>
          <a:prstGeom prst="bentConnector3">
            <a:avLst>
              <a:gd name="adj1" fmla="val 301858"/>
            </a:avLst>
          </a:prstGeom>
          <a:ln w="12700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2ACCE3-B5DD-4DAF-F9C9-59F231ED5DB2}"/>
              </a:ext>
            </a:extLst>
          </p:cNvPr>
          <p:cNvSpPr/>
          <p:nvPr/>
        </p:nvSpPr>
        <p:spPr>
          <a:xfrm>
            <a:off x="7084066" y="1931071"/>
            <a:ext cx="10219038" cy="1491655"/>
          </a:xfrm>
          <a:prstGeom prst="round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Regional</a:t>
            </a:r>
          </a:p>
          <a:p>
            <a:pPr algn="ctr"/>
            <a:r>
              <a:rPr lang="en-GB" sz="2800" dirty="0"/>
              <a:t>Scheme</a:t>
            </a:r>
          </a:p>
          <a:p>
            <a:pPr algn="ctr"/>
            <a:r>
              <a:rPr lang="en-GB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5490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6000" dirty="0"/>
              <a:t>Situation 2: Regional scheme, USD or Euro settlement 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2" y="9425678"/>
            <a:ext cx="23253107" cy="3881172"/>
          </a:xfrm>
        </p:spPr>
        <p:txBody>
          <a:bodyPr>
            <a:normAutofit/>
          </a:bodyPr>
          <a:lstStyle/>
          <a:p>
            <a:r>
              <a:rPr lang="en-US" sz="3200" dirty="0"/>
              <a:t>An FXP purchases funds in settlement currency and makes these available in the jurisdictional scheme’s settlement account at the regional central bank</a:t>
            </a:r>
          </a:p>
          <a:p>
            <a:r>
              <a:rPr lang="en-US" sz="3200" dirty="0"/>
              <a:t>Jurisdictional central banks settle with each other at the regional central bank using the settlement currency</a:t>
            </a:r>
          </a:p>
          <a:p>
            <a:r>
              <a:rPr lang="en-US" sz="3200" dirty="0"/>
              <a:t>Implications:</a:t>
            </a:r>
          </a:p>
          <a:p>
            <a:pPr lvl="1"/>
            <a:r>
              <a:rPr lang="en-US" sz="2400" dirty="0"/>
              <a:t>FXPs convert into and out of the settlement currency</a:t>
            </a:r>
          </a:p>
          <a:p>
            <a:pPr lvl="1"/>
            <a:r>
              <a:rPr lang="en-US" sz="2400" dirty="0"/>
              <a:t>FXPs exist on both sides of the transaction</a:t>
            </a:r>
          </a:p>
          <a:p>
            <a:pPr lvl="1"/>
            <a:r>
              <a:rPr lang="en-US" sz="2400" dirty="0"/>
              <a:t>The regional scheme is party to FXP conversions</a:t>
            </a:r>
          </a:p>
          <a:p>
            <a:endParaRPr lang="en-US" sz="3200" dirty="0"/>
          </a:p>
          <a:p>
            <a:endParaRPr lang="en-US" sz="3200" dirty="0"/>
          </a:p>
          <a:p>
            <a:pPr marL="0" indent="0">
              <a:buNone/>
            </a:pPr>
            <a:endParaRPr lang="en-US" sz="3200" dirty="0">
              <a:highlight>
                <a:srgbClr val="FFFF0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708345-2B5A-E0A2-E0D1-7EA14DAD5F52}"/>
              </a:ext>
            </a:extLst>
          </p:cNvPr>
          <p:cNvSpPr/>
          <p:nvPr/>
        </p:nvSpPr>
        <p:spPr>
          <a:xfrm>
            <a:off x="3708400" y="2313493"/>
            <a:ext cx="16840200" cy="3111124"/>
          </a:xfrm>
          <a:prstGeom prst="round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GB" sz="2800" dirty="0"/>
          </a:p>
          <a:p>
            <a:pPr algn="ctr"/>
            <a:endParaRPr lang="en-GB" sz="2800" dirty="0"/>
          </a:p>
          <a:p>
            <a:pPr algn="ctr"/>
            <a:br>
              <a:rPr lang="en-GB" sz="2800" dirty="0"/>
            </a:br>
            <a:r>
              <a:rPr lang="en-GB" sz="2800" dirty="0"/>
              <a:t>Regional</a:t>
            </a:r>
          </a:p>
          <a:p>
            <a:pPr algn="ctr"/>
            <a:r>
              <a:rPr lang="en-GB" sz="2800" dirty="0"/>
              <a:t>Scheme</a:t>
            </a:r>
          </a:p>
          <a:p>
            <a:pPr algn="ctr"/>
            <a:r>
              <a:rPr lang="en-GB" sz="2800" dirty="0"/>
              <a:t>Central Bank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3C9411-39CD-A540-A435-6B5814BFB73A}"/>
              </a:ext>
            </a:extLst>
          </p:cNvPr>
          <p:cNvSpPr/>
          <p:nvPr/>
        </p:nvSpPr>
        <p:spPr>
          <a:xfrm>
            <a:off x="13601102" y="6088192"/>
            <a:ext cx="10219038" cy="3111124"/>
          </a:xfrm>
          <a:prstGeom prst="roundRect">
            <a:avLst/>
          </a:prstGeom>
          <a:solidFill>
            <a:schemeClr val="accent6">
              <a:alpha val="7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3200" dirty="0"/>
              <a:t>Country B Central Bank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E5F435-A1F9-EF7A-D349-3BBE4A69E93E}"/>
              </a:ext>
            </a:extLst>
          </p:cNvPr>
          <p:cNvSpPr/>
          <p:nvPr/>
        </p:nvSpPr>
        <p:spPr>
          <a:xfrm>
            <a:off x="0" y="6088192"/>
            <a:ext cx="10219038" cy="3111124"/>
          </a:xfrm>
          <a:prstGeom prst="roundRect">
            <a:avLst/>
          </a:prstGeom>
          <a:solidFill>
            <a:schemeClr val="accent2">
              <a:alpha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3200" dirty="0"/>
              <a:t>Country A Central Bank 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305541-26A2-49E5-966E-1DA6316900AE}"/>
              </a:ext>
            </a:extLst>
          </p:cNvPr>
          <p:cNvSpPr/>
          <p:nvPr/>
        </p:nvSpPr>
        <p:spPr>
          <a:xfrm>
            <a:off x="576214" y="7097059"/>
            <a:ext cx="2209800" cy="213605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DFSP’s settlement account at the central bank (or designated settlement bank)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C5A302-42A8-A390-1FBC-20E14B72941D}"/>
              </a:ext>
            </a:extLst>
          </p:cNvPr>
          <p:cNvSpPr/>
          <p:nvPr/>
        </p:nvSpPr>
        <p:spPr>
          <a:xfrm>
            <a:off x="6949288" y="7097059"/>
            <a:ext cx="2209800" cy="213605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FXP Settlement Account at central bank (or designated settlement bank)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D3F6A5-2426-5A23-B2FE-321415B660FE}"/>
              </a:ext>
            </a:extLst>
          </p:cNvPr>
          <p:cNvSpPr/>
          <p:nvPr/>
        </p:nvSpPr>
        <p:spPr>
          <a:xfrm>
            <a:off x="7808055" y="3968828"/>
            <a:ext cx="2174145" cy="14557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Country A central Bank  Account at Regional Scheme designated settlement bank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EF29B4-20E4-D6DA-0B42-3CF066E20C2B}"/>
              </a:ext>
            </a:extLst>
          </p:cNvPr>
          <p:cNvSpPr/>
          <p:nvPr/>
        </p:nvSpPr>
        <p:spPr>
          <a:xfrm>
            <a:off x="14252576" y="3968828"/>
            <a:ext cx="2174145" cy="14557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Country B central Bank  Account at Regional Scheme designated settlement bank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F703EC-A043-DA7E-5A19-2B4D8B59FDFA}"/>
              </a:ext>
            </a:extLst>
          </p:cNvPr>
          <p:cNvSpPr/>
          <p:nvPr/>
        </p:nvSpPr>
        <p:spPr>
          <a:xfrm>
            <a:off x="20862672" y="7097059"/>
            <a:ext cx="2174145" cy="2015157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DFSP’s settlement account at the central bank (or designated settlement bank)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3135CD-9E5B-6000-A2A7-E62AD6972473}"/>
              </a:ext>
            </a:extLst>
          </p:cNvPr>
          <p:cNvSpPr/>
          <p:nvPr/>
        </p:nvSpPr>
        <p:spPr>
          <a:xfrm>
            <a:off x="3902177" y="2777413"/>
            <a:ext cx="2160000" cy="216000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FXP 1</a:t>
            </a:r>
            <a:endParaRPr lang="en-GB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7140FA6-A1A3-11FD-7065-272143F28F9E}"/>
              </a:ext>
            </a:extLst>
          </p:cNvPr>
          <p:cNvCxnSpPr>
            <a:cxnSpLocks/>
            <a:stCxn id="11" idx="1"/>
            <a:endCxn id="16" idx="6"/>
          </p:cNvCxnSpPr>
          <p:nvPr/>
        </p:nvCxnSpPr>
        <p:spPr>
          <a:xfrm rot="10800000">
            <a:off x="6062177" y="3857413"/>
            <a:ext cx="1745878" cy="839310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7A71770-3E07-B788-1FE3-2215CD12C618}"/>
              </a:ext>
            </a:extLst>
          </p:cNvPr>
          <p:cNvCxnSpPr>
            <a:cxnSpLocks/>
            <a:stCxn id="41" idx="4"/>
            <a:endCxn id="30" idx="0"/>
          </p:cNvCxnSpPr>
          <p:nvPr/>
        </p:nvCxnSpPr>
        <p:spPr>
          <a:xfrm rot="5400000">
            <a:off x="16080522" y="4480860"/>
            <a:ext cx="2148004" cy="3084395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E607F1A-4478-582A-4AD6-B18133BD757E}"/>
              </a:ext>
            </a:extLst>
          </p:cNvPr>
          <p:cNvCxnSpPr>
            <a:cxnSpLocks/>
            <a:stCxn id="10" idx="0"/>
            <a:endCxn id="16" idx="4"/>
          </p:cNvCxnSpPr>
          <p:nvPr/>
        </p:nvCxnSpPr>
        <p:spPr>
          <a:xfrm rot="16200000" flipV="1">
            <a:off x="5438360" y="4481230"/>
            <a:ext cx="2159646" cy="3072011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A6A9C1C-FEF9-84E0-3C3F-3AA67908456B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786014" y="8165089"/>
            <a:ext cx="4163274" cy="12700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E6D89D9-461C-B8ED-EB7F-A3C02F4E6887}"/>
              </a:ext>
            </a:extLst>
          </p:cNvPr>
          <p:cNvCxnSpPr>
            <a:cxnSpLocks/>
            <a:stCxn id="30" idx="3"/>
            <a:endCxn id="15" idx="1"/>
          </p:cNvCxnSpPr>
          <p:nvPr/>
        </p:nvCxnSpPr>
        <p:spPr>
          <a:xfrm>
            <a:off x="16699398" y="8104638"/>
            <a:ext cx="4163274" cy="12700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EEBBA28F-0BA2-4116-9239-480425A558C0}"/>
              </a:ext>
            </a:extLst>
          </p:cNvPr>
          <p:cNvSpPr/>
          <p:nvPr/>
        </p:nvSpPr>
        <p:spPr>
          <a:xfrm>
            <a:off x="17616721" y="2789055"/>
            <a:ext cx="2160000" cy="216000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FXP 2</a:t>
            </a:r>
            <a:endParaRPr lang="en-GB" dirty="0"/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C6F4BA7-8CF2-2131-4D0F-273643651975}"/>
              </a:ext>
            </a:extLst>
          </p:cNvPr>
          <p:cNvCxnSpPr>
            <a:cxnSpLocks/>
            <a:stCxn id="12" idx="3"/>
            <a:endCxn id="41" idx="2"/>
          </p:cNvCxnSpPr>
          <p:nvPr/>
        </p:nvCxnSpPr>
        <p:spPr>
          <a:xfrm flipV="1">
            <a:off x="16426721" y="3869055"/>
            <a:ext cx="1190000" cy="827667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4">
            <a:extLst>
              <a:ext uri="{FF2B5EF4-FFF2-40B4-BE49-F238E27FC236}">
                <a16:creationId xmlns:a16="http://schemas.microsoft.com/office/drawing/2014/main" id="{572EE7C8-953A-8531-DFEB-7E6A0A415D52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9385310" y="2396864"/>
            <a:ext cx="1081782" cy="2062146"/>
          </a:xfrm>
          <a:prstGeom prst="bentConnector2">
            <a:avLst/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4">
            <a:extLst>
              <a:ext uri="{FF2B5EF4-FFF2-40B4-BE49-F238E27FC236}">
                <a16:creationId xmlns:a16="http://schemas.microsoft.com/office/drawing/2014/main" id="{13C636FE-B7EF-727F-BBB4-98D1B3777FA5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V="1">
            <a:off x="11576498" y="205676"/>
            <a:ext cx="1081782" cy="6444521"/>
          </a:xfrm>
          <a:prstGeom prst="bentConnector2">
            <a:avLst/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0D938E2-8A20-8883-71E4-D77EE1BD2469}"/>
              </a:ext>
            </a:extLst>
          </p:cNvPr>
          <p:cNvSpPr/>
          <p:nvPr/>
        </p:nvSpPr>
        <p:spPr>
          <a:xfrm>
            <a:off x="14525253" y="7097059"/>
            <a:ext cx="2174145" cy="2015157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FXP Settlement Account at central bank (or designated settlement bank)</a:t>
            </a:r>
          </a:p>
        </p:txBody>
      </p:sp>
    </p:spTree>
    <p:extLst>
      <p:ext uri="{BB962C8B-B14F-4D97-AF65-F5344CB8AC3E}">
        <p14:creationId xmlns:p14="http://schemas.microsoft.com/office/powerpoint/2010/main" val="56100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D9ED0-412E-DBEC-63C7-0708A1EE2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First, some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84985-F62C-184E-72B9-D94191C25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Last time you send funds cross border, do you know what the fees were?</a:t>
            </a:r>
          </a:p>
          <a:p>
            <a:r>
              <a:rPr lang="en-GB" dirty="0"/>
              <a:t>What do you think the average fees for a $200 cross-border transfer are in sub-Saharan Africa?</a:t>
            </a:r>
          </a:p>
          <a:p>
            <a:r>
              <a:rPr lang="en-GB" dirty="0"/>
              <a:t>What proportion of your country’s GDP is made up of inbound remittances?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63181-2002-8B36-F84D-1DC8F298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55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6000" dirty="0"/>
              <a:t>Situation 3: Regional scheme FXP, local settlement currency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833" y="10147344"/>
            <a:ext cx="23253107" cy="3105594"/>
          </a:xfrm>
        </p:spPr>
        <p:txBody>
          <a:bodyPr>
            <a:normAutofit/>
          </a:bodyPr>
          <a:lstStyle/>
          <a:p>
            <a:r>
              <a:rPr lang="en-US" sz="3200" dirty="0"/>
              <a:t>Each jurisdictional central bank holds an account at the regional scheme in its local currency.</a:t>
            </a:r>
          </a:p>
          <a:p>
            <a:r>
              <a:rPr lang="en-US" sz="3200" dirty="0"/>
              <a:t>The FXP funds settlement accounts in two national currencies, by buying local currency via the regional scheme.</a:t>
            </a:r>
          </a:p>
          <a:p>
            <a:r>
              <a:rPr lang="en-US" sz="3200" dirty="0"/>
              <a:t>Each jurisdictional central bank settles with the FXP in its local currency.</a:t>
            </a:r>
          </a:p>
          <a:p>
            <a:r>
              <a:rPr lang="en-US" sz="3200" dirty="0"/>
              <a:t>Implication 1: FXPs convert into and out of local settlement currencies; only one FXP is required for one cross-currency transaction; the regional scheme is party to FXP conversions.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708345-2B5A-E0A2-E0D1-7EA14DAD5F52}"/>
              </a:ext>
            </a:extLst>
          </p:cNvPr>
          <p:cNvSpPr/>
          <p:nvPr/>
        </p:nvSpPr>
        <p:spPr>
          <a:xfrm>
            <a:off x="7084066" y="1727200"/>
            <a:ext cx="10219038" cy="4933845"/>
          </a:xfrm>
          <a:prstGeom prst="round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GB" sz="2800" dirty="0"/>
          </a:p>
          <a:p>
            <a:pPr algn="ctr"/>
            <a:endParaRPr lang="en-GB" sz="2800" dirty="0"/>
          </a:p>
          <a:p>
            <a:pPr algn="ctr"/>
            <a:endParaRPr lang="en-GB" sz="2800" dirty="0"/>
          </a:p>
          <a:p>
            <a:pPr algn="ctr"/>
            <a:r>
              <a:rPr lang="en-GB" sz="2800" dirty="0"/>
              <a:t>Regional</a:t>
            </a:r>
          </a:p>
          <a:p>
            <a:pPr algn="ctr"/>
            <a:r>
              <a:rPr lang="en-GB" sz="2800" dirty="0"/>
              <a:t>Scheme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3C9411-39CD-A540-A435-6B5814BFB73A}"/>
              </a:ext>
            </a:extLst>
          </p:cNvPr>
          <p:cNvSpPr/>
          <p:nvPr/>
        </p:nvSpPr>
        <p:spPr>
          <a:xfrm>
            <a:off x="13601102" y="6900992"/>
            <a:ext cx="10219038" cy="3111124"/>
          </a:xfrm>
          <a:prstGeom prst="roundRect">
            <a:avLst/>
          </a:prstGeom>
          <a:solidFill>
            <a:schemeClr val="accent6">
              <a:alpha val="7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3200" dirty="0"/>
              <a:t>Country 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E5F435-A1F9-EF7A-D349-3BBE4A69E93E}"/>
              </a:ext>
            </a:extLst>
          </p:cNvPr>
          <p:cNvSpPr/>
          <p:nvPr/>
        </p:nvSpPr>
        <p:spPr>
          <a:xfrm>
            <a:off x="0" y="6900992"/>
            <a:ext cx="10219038" cy="3111124"/>
          </a:xfrm>
          <a:prstGeom prst="roundRect">
            <a:avLst/>
          </a:prstGeom>
          <a:solidFill>
            <a:schemeClr val="accent2">
              <a:alpha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sz="3200" dirty="0"/>
              <a:t>Country A 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305541-26A2-49E5-966E-1DA6316900AE}"/>
              </a:ext>
            </a:extLst>
          </p:cNvPr>
          <p:cNvSpPr/>
          <p:nvPr/>
        </p:nvSpPr>
        <p:spPr>
          <a:xfrm>
            <a:off x="576214" y="7909860"/>
            <a:ext cx="2209800" cy="15811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DFSP’s settlement account at the central bank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C5A302-42A8-A390-1FBC-20E14B72941D}"/>
              </a:ext>
            </a:extLst>
          </p:cNvPr>
          <p:cNvSpPr/>
          <p:nvPr/>
        </p:nvSpPr>
        <p:spPr>
          <a:xfrm>
            <a:off x="3902177" y="7892753"/>
            <a:ext cx="2209800" cy="15811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Country A central Bank account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D3F6A5-2426-5A23-B2FE-321415B660FE}"/>
              </a:ext>
            </a:extLst>
          </p:cNvPr>
          <p:cNvSpPr/>
          <p:nvPr/>
        </p:nvSpPr>
        <p:spPr>
          <a:xfrm>
            <a:off x="7815128" y="4869853"/>
            <a:ext cx="2174145" cy="1446503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Country A central Bank  Account at Regional Scheme designated settlement bank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EF29B4-20E4-D6DA-0B42-3CF066E20C2B}"/>
              </a:ext>
            </a:extLst>
          </p:cNvPr>
          <p:cNvSpPr/>
          <p:nvPr/>
        </p:nvSpPr>
        <p:spPr>
          <a:xfrm>
            <a:off x="14397903" y="4869852"/>
            <a:ext cx="2174145" cy="144650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Country B central Bank  Account at Regional Scheme designated settlement bank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2FD2EC-99A2-3900-3CB8-13661FCBBD29}"/>
              </a:ext>
            </a:extLst>
          </p:cNvPr>
          <p:cNvSpPr/>
          <p:nvPr/>
        </p:nvSpPr>
        <p:spPr>
          <a:xfrm>
            <a:off x="17623548" y="7937500"/>
            <a:ext cx="2174145" cy="149165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Country B central Bank account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F703EC-A043-DA7E-5A19-2B4D8B59FDFA}"/>
              </a:ext>
            </a:extLst>
          </p:cNvPr>
          <p:cNvSpPr/>
          <p:nvPr/>
        </p:nvSpPr>
        <p:spPr>
          <a:xfrm>
            <a:off x="20862672" y="7909860"/>
            <a:ext cx="2174145" cy="149165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DFSP’s settlement account at the central bank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53135CD-9E5B-6000-A2A7-E62AD6972473}"/>
              </a:ext>
            </a:extLst>
          </p:cNvPr>
          <p:cNvSpPr/>
          <p:nvPr/>
        </p:nvSpPr>
        <p:spPr>
          <a:xfrm>
            <a:off x="11113585" y="1954718"/>
            <a:ext cx="2160000" cy="216000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FXP</a:t>
            </a:r>
            <a:endParaRPr lang="en-GB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A259E2A-3731-8253-8E41-985831412DFE}"/>
              </a:ext>
            </a:extLst>
          </p:cNvPr>
          <p:cNvCxnSpPr>
            <a:cxnSpLocks/>
            <a:stCxn id="36" idx="2"/>
            <a:endCxn id="12" idx="0"/>
          </p:cNvCxnSpPr>
          <p:nvPr/>
        </p:nvCxnSpPr>
        <p:spPr>
          <a:xfrm rot="16200000" flipH="1">
            <a:off x="14846323" y="4231199"/>
            <a:ext cx="1258682" cy="18623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7A71770-3E07-B788-1FE3-2215CD12C618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16572048" y="5593104"/>
            <a:ext cx="2138573" cy="2344396"/>
          </a:xfrm>
          <a:prstGeom prst="bentConnector2">
            <a:avLst/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E607F1A-4478-582A-4AD6-B18133BD757E}"/>
              </a:ext>
            </a:extLst>
          </p:cNvPr>
          <p:cNvCxnSpPr>
            <a:cxnSpLocks/>
            <a:stCxn id="10" idx="0"/>
            <a:endCxn id="11" idx="1"/>
          </p:cNvCxnSpPr>
          <p:nvPr/>
        </p:nvCxnSpPr>
        <p:spPr>
          <a:xfrm rot="5400000" flipH="1" flipV="1">
            <a:off x="5261278" y="5338904"/>
            <a:ext cx="2299648" cy="2808051"/>
          </a:xfrm>
          <a:prstGeom prst="bentConnector2">
            <a:avLst/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A6A9C1C-FEF9-84E0-3C3F-3AA67908456B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786014" y="8683328"/>
            <a:ext cx="1116163" cy="17107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E6D89D9-461C-B8ED-EB7F-A3C02F4E6887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19659600" y="8655688"/>
            <a:ext cx="1203072" cy="51160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0CB5B87-C98F-3B0E-EF8F-569B9435D068}"/>
              </a:ext>
            </a:extLst>
          </p:cNvPr>
          <p:cNvCxnSpPr>
            <a:cxnSpLocks/>
            <a:stCxn id="21" idx="3"/>
            <a:endCxn id="16" idx="2"/>
          </p:cNvCxnSpPr>
          <p:nvPr/>
        </p:nvCxnSpPr>
        <p:spPr>
          <a:xfrm>
            <a:off x="9989272" y="2782944"/>
            <a:ext cx="1124313" cy="251774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C0EAF03-2576-AD67-45EB-1C3B7AB972ED}"/>
              </a:ext>
            </a:extLst>
          </p:cNvPr>
          <p:cNvSpPr/>
          <p:nvPr/>
        </p:nvSpPr>
        <p:spPr>
          <a:xfrm>
            <a:off x="7815127" y="1954718"/>
            <a:ext cx="2174145" cy="165645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Country A FXP settlement account at Regional Scheme designated settlement bank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AC5AAAE-D2BC-8CF5-D670-31D99960BA62}"/>
              </a:ext>
            </a:extLst>
          </p:cNvPr>
          <p:cNvCxnSpPr>
            <a:cxnSpLocks/>
            <a:stCxn id="21" idx="2"/>
            <a:endCxn id="11" idx="0"/>
          </p:cNvCxnSpPr>
          <p:nvPr/>
        </p:nvCxnSpPr>
        <p:spPr>
          <a:xfrm rot="16200000" flipH="1">
            <a:off x="8272858" y="4240510"/>
            <a:ext cx="1258684" cy="1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55798D2-6BF5-4417-055B-3372CA83D78E}"/>
              </a:ext>
            </a:extLst>
          </p:cNvPr>
          <p:cNvSpPr/>
          <p:nvPr/>
        </p:nvSpPr>
        <p:spPr>
          <a:xfrm>
            <a:off x="14379280" y="1954718"/>
            <a:ext cx="2174145" cy="165645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Country B  FXP settlement account at Regional Scheme designated settlement bank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6D6996A-0B61-FA95-452C-EF68A0B97A4C}"/>
              </a:ext>
            </a:extLst>
          </p:cNvPr>
          <p:cNvCxnSpPr>
            <a:cxnSpLocks/>
            <a:stCxn id="16" idx="6"/>
            <a:endCxn id="36" idx="1"/>
          </p:cNvCxnSpPr>
          <p:nvPr/>
        </p:nvCxnSpPr>
        <p:spPr>
          <a:xfrm flipV="1">
            <a:off x="13273585" y="2782944"/>
            <a:ext cx="1105695" cy="251774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539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Situation 4: Regional scheme, Central banks take on FXP 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2" y="9425677"/>
            <a:ext cx="23253107" cy="3287023"/>
          </a:xfrm>
        </p:spPr>
        <p:txBody>
          <a:bodyPr>
            <a:normAutofit/>
          </a:bodyPr>
          <a:lstStyle/>
          <a:p>
            <a:r>
              <a:rPr lang="en-US" sz="3600" dirty="0"/>
              <a:t>The FXP role is absorbed by central banks (this model is akin to bilateral arrangements made between two commercial banks or two central banks)</a:t>
            </a:r>
          </a:p>
          <a:p>
            <a:r>
              <a:rPr lang="en-US" sz="3600" dirty="0"/>
              <a:t>Jurisdictional central banks settle with each other using the settlement currency</a:t>
            </a:r>
          </a:p>
          <a:p>
            <a:r>
              <a:rPr lang="en-US" sz="3600" dirty="0"/>
              <a:t>Jurisdictional central banks manage conversion between their local currency and the settlement currency</a:t>
            </a:r>
          </a:p>
          <a:p>
            <a:pPr marL="0" indent="0">
              <a:buNone/>
            </a:pPr>
            <a:endParaRPr lang="en-US" sz="3600" dirty="0">
              <a:highlight>
                <a:srgbClr val="FFFF00"/>
              </a:highlight>
            </a:endParaRPr>
          </a:p>
          <a:p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4708345-2B5A-E0A2-E0D1-7EA14DAD5F52}"/>
              </a:ext>
            </a:extLst>
          </p:cNvPr>
          <p:cNvSpPr/>
          <p:nvPr/>
        </p:nvSpPr>
        <p:spPr>
          <a:xfrm>
            <a:off x="7084066" y="2313493"/>
            <a:ext cx="10219038" cy="3111124"/>
          </a:xfrm>
          <a:prstGeom prst="round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GB" sz="2800" dirty="0"/>
              <a:t>Regional</a:t>
            </a:r>
          </a:p>
          <a:p>
            <a:pPr algn="ctr"/>
            <a:r>
              <a:rPr lang="en-GB" sz="2800" dirty="0"/>
              <a:t>Scheme</a:t>
            </a:r>
          </a:p>
          <a:p>
            <a:pPr algn="ctr"/>
            <a:r>
              <a:rPr lang="en-GB" sz="2800" dirty="0"/>
              <a:t>Central Bank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3C9411-39CD-A540-A435-6B5814BFB73A}"/>
              </a:ext>
            </a:extLst>
          </p:cNvPr>
          <p:cNvSpPr/>
          <p:nvPr/>
        </p:nvSpPr>
        <p:spPr>
          <a:xfrm>
            <a:off x="13601102" y="6088192"/>
            <a:ext cx="10219038" cy="3111124"/>
          </a:xfrm>
          <a:prstGeom prst="roundRect">
            <a:avLst/>
          </a:prstGeom>
          <a:solidFill>
            <a:schemeClr val="accent6">
              <a:alpha val="7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3200" dirty="0"/>
              <a:t>Country 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E5F435-A1F9-EF7A-D349-3BBE4A69E93E}"/>
              </a:ext>
            </a:extLst>
          </p:cNvPr>
          <p:cNvSpPr/>
          <p:nvPr/>
        </p:nvSpPr>
        <p:spPr>
          <a:xfrm>
            <a:off x="0" y="6088192"/>
            <a:ext cx="10219038" cy="3111124"/>
          </a:xfrm>
          <a:prstGeom prst="roundRect">
            <a:avLst/>
          </a:prstGeom>
          <a:solidFill>
            <a:schemeClr val="accent2">
              <a:alpha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3200" dirty="0"/>
              <a:t>Country A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8305541-26A2-49E5-966E-1DA6316900AE}"/>
              </a:ext>
            </a:extLst>
          </p:cNvPr>
          <p:cNvSpPr/>
          <p:nvPr/>
        </p:nvSpPr>
        <p:spPr>
          <a:xfrm>
            <a:off x="576214" y="7097060"/>
            <a:ext cx="2209800" cy="15811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DFSP’s settlement account at the central bank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C5A302-42A8-A390-1FBC-20E14B72941D}"/>
              </a:ext>
            </a:extLst>
          </p:cNvPr>
          <p:cNvSpPr/>
          <p:nvPr/>
        </p:nvSpPr>
        <p:spPr>
          <a:xfrm>
            <a:off x="3902177" y="7079953"/>
            <a:ext cx="2209800" cy="1581150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Country A central Bank account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D3F6A5-2426-5A23-B2FE-321415B660FE}"/>
              </a:ext>
            </a:extLst>
          </p:cNvPr>
          <p:cNvSpPr/>
          <p:nvPr/>
        </p:nvSpPr>
        <p:spPr>
          <a:xfrm>
            <a:off x="7808055" y="3968828"/>
            <a:ext cx="2174145" cy="145578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Country A central Bank  Account at Regional Scheme designated settlement bank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EF29B4-20E4-D6DA-0B42-3CF066E20C2B}"/>
              </a:ext>
            </a:extLst>
          </p:cNvPr>
          <p:cNvSpPr/>
          <p:nvPr/>
        </p:nvSpPr>
        <p:spPr>
          <a:xfrm>
            <a:off x="14252576" y="3968828"/>
            <a:ext cx="2174145" cy="14557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Country B central Bank  Account at Regional Scheme designated settlement bank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2FD2EC-99A2-3900-3CB8-13661FCBBD29}"/>
              </a:ext>
            </a:extLst>
          </p:cNvPr>
          <p:cNvSpPr/>
          <p:nvPr/>
        </p:nvSpPr>
        <p:spPr>
          <a:xfrm>
            <a:off x="17623548" y="7124700"/>
            <a:ext cx="2174145" cy="149165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Country B central Bank account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BF703EC-A043-DA7E-5A19-2B4D8B59FDFA}"/>
              </a:ext>
            </a:extLst>
          </p:cNvPr>
          <p:cNvSpPr/>
          <p:nvPr/>
        </p:nvSpPr>
        <p:spPr>
          <a:xfrm>
            <a:off x="20862672" y="7097060"/>
            <a:ext cx="2174145" cy="149165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DFSP’s settlement account at the central bank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7A71770-3E07-B788-1FE3-2215CD12C618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16426721" y="4696722"/>
            <a:ext cx="2283900" cy="2427978"/>
          </a:xfrm>
          <a:prstGeom prst="bentConnector2">
            <a:avLst/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E607F1A-4478-582A-4AD6-B18133BD757E}"/>
              </a:ext>
            </a:extLst>
          </p:cNvPr>
          <p:cNvCxnSpPr>
            <a:cxnSpLocks/>
            <a:stCxn id="10" idx="0"/>
            <a:endCxn id="11" idx="1"/>
          </p:cNvCxnSpPr>
          <p:nvPr/>
        </p:nvCxnSpPr>
        <p:spPr>
          <a:xfrm rot="5400000" flipH="1" flipV="1">
            <a:off x="5215951" y="4487849"/>
            <a:ext cx="2383230" cy="2800978"/>
          </a:xfrm>
          <a:prstGeom prst="bentConnector2">
            <a:avLst/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7A6A9C1C-FEF9-84E0-3C3F-3AA67908456B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786014" y="7870528"/>
            <a:ext cx="1116163" cy="17107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2E6D89D9-461C-B8ED-EB7F-A3C02F4E6887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19659600" y="7842888"/>
            <a:ext cx="1203072" cy="51160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4">
            <a:extLst>
              <a:ext uri="{FF2B5EF4-FFF2-40B4-BE49-F238E27FC236}">
                <a16:creationId xmlns:a16="http://schemas.microsoft.com/office/drawing/2014/main" id="{A2CACA59-A199-4D8C-994B-CBA7D9FAD724}"/>
              </a:ext>
            </a:extLst>
          </p:cNvPr>
          <p:cNvCxnSpPr>
            <a:cxnSpLocks/>
            <a:stCxn id="12" idx="0"/>
            <a:endCxn id="11" idx="0"/>
          </p:cNvCxnSpPr>
          <p:nvPr/>
        </p:nvCxnSpPr>
        <p:spPr>
          <a:xfrm rot="16200000" flipV="1">
            <a:off x="12117389" y="746567"/>
            <a:ext cx="12700" cy="6444521"/>
          </a:xfrm>
          <a:prstGeom prst="bentConnector3">
            <a:avLst>
              <a:gd name="adj1" fmla="val 1800000"/>
            </a:avLst>
          </a:prstGeom>
          <a:ln w="12700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380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 1 is not inclusive</a:t>
            </a:r>
          </a:p>
          <a:p>
            <a:r>
              <a:rPr lang="en-US" dirty="0"/>
              <a:t>Scenario 2 and 3 can co-exist</a:t>
            </a:r>
          </a:p>
          <a:p>
            <a:r>
              <a:rPr lang="en-US" dirty="0"/>
              <a:t>Scenario 2, 3 and 4 can co-exist</a:t>
            </a:r>
          </a:p>
          <a:p>
            <a:r>
              <a:rPr lang="en-US" dirty="0"/>
              <a:t>The </a:t>
            </a:r>
            <a:r>
              <a:rPr lang="en-US" dirty="0" err="1"/>
              <a:t>Mojaloop</a:t>
            </a:r>
            <a:r>
              <a:rPr lang="en-US" dirty="0"/>
              <a:t> approach can accommodate scenarios 2, 3, and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6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CA0B-FC76-EA3E-A88C-0A705823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for Flexibility and Inclusion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25DE1-7398-6314-BAB7-266DB3A6E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What cross-border model can we support? (slide 4)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Centralized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Partially centralized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Decentralized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What approach to FX can we support? (slide 5)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Platform plays no role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Platform facilitates conversion &lt;- most inclusive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Platform performs conversion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What use cases can we support? (slide 6 )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Debtor party (Sending DFSP)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Creditor party (Receiving DFSP)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Both (conversion runs through a settlement currency)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How do messages flow? (slide 7-13)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What about pre-transaction liquidity? </a:t>
            </a:r>
          </a:p>
          <a:p>
            <a:pPr marL="9144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E3BF1-247E-4ABB-7E90-6654A3A33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E4B7B-4EA8-05CA-24DB-868C4274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Cross-Border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80647-B2D7-E24F-22CB-F14C0E9B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FE563-EFB9-DD7D-ADBA-165D05EF0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36"/>
          <a:stretch/>
        </p:blipFill>
        <p:spPr>
          <a:xfrm>
            <a:off x="405590" y="4516992"/>
            <a:ext cx="7204998" cy="2822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E09FF5-90B3-3B65-B55C-74358C1E43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319"/>
          <a:stretch/>
        </p:blipFill>
        <p:spPr>
          <a:xfrm>
            <a:off x="8267497" y="4516992"/>
            <a:ext cx="7349704" cy="308696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95F301-646C-1869-F384-7216CDDD4DD6}"/>
              </a:ext>
            </a:extLst>
          </p:cNvPr>
          <p:cNvSpPr txBox="1">
            <a:spLocks/>
          </p:cNvSpPr>
          <p:nvPr/>
        </p:nvSpPr>
        <p:spPr>
          <a:xfrm>
            <a:off x="586157" y="7476352"/>
            <a:ext cx="7524286" cy="1864682"/>
          </a:xfrm>
          <a:prstGeom prst="rect">
            <a:avLst/>
          </a:prstGeom>
        </p:spPr>
        <p:txBody>
          <a:bodyPr lIns="0" rIns="182880"/>
          <a:lstStyle>
            <a:lvl1pPr marL="177800" indent="-1778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/>
              <a:buChar char="•"/>
              <a:tabLst/>
              <a:defRPr lang="en-US" sz="1200" b="0" i="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3"/>
              </a:buClr>
              <a:buSzPct val="125000"/>
              <a:buFont typeface="Lucida Grande"/>
              <a:buChar char="­"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25000"/>
              <a:buFont typeface="Arial"/>
              <a:buChar char="•"/>
              <a:defRPr lang="en-US" sz="1400" b="0" i="0" kern="12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ts val="2000"/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T Std 55 Roman"/>
                <a:ea typeface="+mn-ea"/>
                <a:cs typeface="Avenir LT Std 55 Roma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T Std 55 Roman"/>
                <a:ea typeface="+mn-ea"/>
                <a:cs typeface="Avenir LT Std 55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SzPct val="100000"/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For example: SADC TCIB (model 1 in practice, but scheme rules support model 2), Buna, PAPSS, P27 (in development)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103A6D-76E7-5F18-5E8D-FB21C869B066}"/>
              </a:ext>
            </a:extLst>
          </p:cNvPr>
          <p:cNvSpPr txBox="1">
            <a:spLocks/>
          </p:cNvSpPr>
          <p:nvPr/>
        </p:nvSpPr>
        <p:spPr>
          <a:xfrm>
            <a:off x="8066749" y="7505421"/>
            <a:ext cx="7474649" cy="1864682"/>
          </a:xfrm>
          <a:prstGeom prst="rect">
            <a:avLst/>
          </a:prstGeom>
        </p:spPr>
        <p:txBody>
          <a:bodyPr lIns="0" rIns="182880"/>
          <a:lstStyle>
            <a:lvl1pPr marL="177800" indent="-1778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ct val="125000"/>
              <a:buFont typeface="Arial"/>
              <a:buChar char="•"/>
              <a:tabLst/>
              <a:defRPr lang="en-US" sz="1200" b="0" i="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accent3"/>
              </a:buClr>
              <a:buSzPct val="125000"/>
              <a:buFont typeface="Lucida Grande"/>
              <a:buChar char="­"/>
              <a:defRPr lang="en-US" sz="1200" b="0" i="0" kern="1200" dirty="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  <a:buSzPct val="125000"/>
              <a:buFont typeface="Arial"/>
              <a:buChar char="•"/>
              <a:defRPr lang="en-US" sz="1400" b="0" i="0" kern="12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SzPts val="2000"/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T Std 55 Roman"/>
                <a:ea typeface="+mn-ea"/>
                <a:cs typeface="Avenir LT Std 55 Roman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T Std 55 Roman"/>
                <a:ea typeface="+mn-ea"/>
                <a:cs typeface="Avenir LT Std 55 Roman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SzPct val="100000"/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For example: SEPA Inst </a:t>
            </a:r>
          </a:p>
          <a:p>
            <a:pPr marL="133350" indent="0">
              <a:lnSpc>
                <a:spcPct val="120000"/>
              </a:lnSpc>
              <a:spcAft>
                <a:spcPts val="0"/>
              </a:spcAft>
              <a:buSzPts val="1500"/>
              <a:buNone/>
            </a:pPr>
            <a:endParaRPr lang="en-US" sz="240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35AF6C3-7F3C-5EE9-807C-E8C4B8A5B306}"/>
              </a:ext>
            </a:extLst>
          </p:cNvPr>
          <p:cNvSpPr txBox="1">
            <a:spLocks/>
          </p:cNvSpPr>
          <p:nvPr/>
        </p:nvSpPr>
        <p:spPr>
          <a:xfrm>
            <a:off x="16294559" y="7486583"/>
            <a:ext cx="6448370" cy="1864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18287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rgbClr val="5E4D2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Merriweather Sans"/>
              <a:buChar char="­"/>
              <a:defRPr sz="1200" b="0" i="0" u="none" strike="noStrike" cap="none">
                <a:solidFill>
                  <a:srgbClr val="5E4D2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9725" algn="l" rtl="0">
              <a:lnSpc>
                <a:spcPct val="11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rgbClr val="5E4D2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525" indent="0">
              <a:spcAft>
                <a:spcPts val="300"/>
              </a:spcAft>
              <a:buSzPct val="100000"/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Calibri" panose="020F0502020204030204" pitchFamily="34" charset="0"/>
              </a:rPr>
              <a:t>For example, East Africa Payment System Nexus (BIS) supports model 3</a:t>
            </a:r>
            <a:endParaRPr lang="en-US" sz="240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  <a:p>
            <a:pPr marL="173038" indent="-163513">
              <a:spcAft>
                <a:spcPts val="300"/>
              </a:spcAft>
              <a:buSzPct val="100000"/>
            </a:pPr>
            <a:endParaRPr lang="en-US" sz="2400" dirty="0">
              <a:solidFill>
                <a:schemeClr val="tx1"/>
              </a:solidFill>
              <a:latin typeface="+mn-lt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57A709-B3F3-D900-D421-12F878665572}"/>
              </a:ext>
            </a:extLst>
          </p:cNvPr>
          <p:cNvSpPr/>
          <p:nvPr/>
        </p:nvSpPr>
        <p:spPr>
          <a:xfrm>
            <a:off x="754811" y="2266100"/>
            <a:ext cx="650514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Model 1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en-US" sz="3200" dirty="0"/>
              <a:t>Centralized Single Regional Clearing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FC51FC-F1F6-DB66-B070-8CDF0A2CF252}"/>
              </a:ext>
            </a:extLst>
          </p:cNvPr>
          <p:cNvSpPr/>
          <p:nvPr/>
        </p:nvSpPr>
        <p:spPr>
          <a:xfrm>
            <a:off x="8268581" y="2273719"/>
            <a:ext cx="71807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Model 2</a:t>
            </a:r>
            <a:r>
              <a:rPr lang="en-US" sz="3200" dirty="0"/>
              <a:t>: Partially Centralized</a:t>
            </a:r>
            <a:br>
              <a:rPr lang="en-US" sz="3200" dirty="0"/>
            </a:br>
            <a:r>
              <a:rPr lang="en-US" sz="3200" dirty="0"/>
              <a:t>(Multiple Options*) for Regional Clearing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BE54FC-7831-23BF-5B23-65A3EDAD179E}"/>
              </a:ext>
            </a:extLst>
          </p:cNvPr>
          <p:cNvSpPr/>
          <p:nvPr/>
        </p:nvSpPr>
        <p:spPr>
          <a:xfrm>
            <a:off x="15449303" y="2266003"/>
            <a:ext cx="69074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Model 3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en-US" sz="3200" dirty="0"/>
              <a:t>Decentralized Linking of National Systems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47D631-44B8-A0AB-D442-AC3EAFAE7E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7052"/>
          <a:stretch/>
        </p:blipFill>
        <p:spPr>
          <a:xfrm>
            <a:off x="16387011" y="4516993"/>
            <a:ext cx="6323546" cy="308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38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C256C-E354-D418-312C-DF34EA8F8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FX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55864-BD19-A58B-D450-DF921E2DF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A platform that facilitates competitive conversion promotes inclusive outcomes – we are designing for this while supporting implementers who may choose any alternative route</a:t>
            </a:r>
          </a:p>
          <a:p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6D249-3C19-800B-9352-46465371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53591F-2AE1-4A95-C5D5-28B316BFFC1C}"/>
              </a:ext>
            </a:extLst>
          </p:cNvPr>
          <p:cNvGrpSpPr/>
          <p:nvPr/>
        </p:nvGrpSpPr>
        <p:grpSpPr>
          <a:xfrm>
            <a:off x="2286000" y="4272709"/>
            <a:ext cx="17907000" cy="7890495"/>
            <a:chOff x="6021226" y="4653709"/>
            <a:chExt cx="5690943" cy="3814873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0A0D748-B696-7CA3-39F5-13F412665B58}"/>
                </a:ext>
              </a:extLst>
            </p:cNvPr>
            <p:cNvSpPr/>
            <p:nvPr/>
          </p:nvSpPr>
          <p:spPr>
            <a:xfrm>
              <a:off x="6021226" y="7225951"/>
              <a:ext cx="1535021" cy="121823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Platform performs conversion </a:t>
              </a:r>
              <a:r>
                <a:rPr lang="en-US" sz="2400" b="1" i="1" dirty="0">
                  <a:solidFill>
                    <a:schemeClr val="tx1"/>
                  </a:solidFill>
                </a:rPr>
                <a:t>(e.g. relies on select FX providers to do conversion)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9E6058D9-5B9A-F6DD-DF72-9BEC1D8CDED5}"/>
                </a:ext>
              </a:extLst>
            </p:cNvPr>
            <p:cNvSpPr/>
            <p:nvPr/>
          </p:nvSpPr>
          <p:spPr>
            <a:xfrm>
              <a:off x="6021226" y="4653709"/>
              <a:ext cx="1563754" cy="121743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Platform plays no role in conversion </a:t>
              </a:r>
              <a:r>
                <a:rPr lang="en-US" sz="2400" b="1" i="1" dirty="0">
                  <a:solidFill>
                    <a:schemeClr val="tx1"/>
                  </a:solidFill>
                </a:rPr>
                <a:t>(i.e. DFSPs rely on FX providers)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7493E929-E703-8810-E2CF-47925B0064FC}"/>
                </a:ext>
              </a:extLst>
            </p:cNvPr>
            <p:cNvSpPr/>
            <p:nvPr/>
          </p:nvSpPr>
          <p:spPr>
            <a:xfrm>
              <a:off x="7841090" y="7249461"/>
              <a:ext cx="1946987" cy="1206577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May enable preferential rates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Centralization may bring process and cost efficiencies  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5CDC83BB-0324-B806-BD5D-C91788954230}"/>
                </a:ext>
              </a:extLst>
            </p:cNvPr>
            <p:cNvSpPr/>
            <p:nvPr/>
          </p:nvSpPr>
          <p:spPr>
            <a:xfrm>
              <a:off x="6021226" y="5935856"/>
              <a:ext cx="1563750" cy="121823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Platform facilitates conversion </a:t>
              </a:r>
              <a:r>
                <a:rPr lang="en-US" sz="2400" b="1" i="1" dirty="0">
                  <a:solidFill>
                    <a:schemeClr val="tx1"/>
                  </a:solidFill>
                </a:rPr>
                <a:t>(e.g. creates central FX marketplace for DFSPs</a:t>
              </a:r>
              <a:r>
                <a:rPr lang="en-US" sz="2800" b="1" i="1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D181A4A9-59C6-5A2A-6132-FEAAE52DEA7F}"/>
                </a:ext>
              </a:extLst>
            </p:cNvPr>
            <p:cNvSpPr/>
            <p:nvPr/>
          </p:nvSpPr>
          <p:spPr>
            <a:xfrm>
              <a:off x="7872802" y="4683888"/>
              <a:ext cx="1893318" cy="1210769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Does not require new platform investments; relies on existing market structures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E3CE7F5-BFB3-685E-B2E8-05F5541FB91E}"/>
                </a:ext>
              </a:extLst>
            </p:cNvPr>
            <p:cNvSpPr/>
            <p:nvPr/>
          </p:nvSpPr>
          <p:spPr>
            <a:xfrm>
              <a:off x="9788077" y="7249461"/>
              <a:ext cx="1892381" cy="1219121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Investment cost to set up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Shifts some risk to platform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FX providers may not want to participate and give up revenue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1BFA954-3D33-BC58-F4D7-4E4307D44883}"/>
                </a:ext>
              </a:extLst>
            </p:cNvPr>
            <p:cNvSpPr/>
            <p:nvPr/>
          </p:nvSpPr>
          <p:spPr>
            <a:xfrm>
              <a:off x="7872802" y="5950480"/>
              <a:ext cx="1915275" cy="1218234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May enable more competition on rates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Shared service may bring process and cost efficiencies 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FX risk remains with DFSPs and FX providers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04809281-71B4-ECCA-9721-AB0D1EC845D4}"/>
                </a:ext>
              </a:extLst>
            </p:cNvPr>
            <p:cNvSpPr/>
            <p:nvPr/>
          </p:nvSpPr>
          <p:spPr>
            <a:xfrm>
              <a:off x="9788077" y="5950480"/>
              <a:ext cx="1915275" cy="1218234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Some investment cost to embed in platform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FX providers may not want to participate if leads to FX margin reduction</a:t>
              </a:r>
              <a:endParaRPr lang="en-US" sz="2400" strike="sngStrike" dirty="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AA8EAC2F-722F-153A-9F2A-91CC38715810}"/>
                </a:ext>
              </a:extLst>
            </p:cNvPr>
            <p:cNvSpPr/>
            <p:nvPr/>
          </p:nvSpPr>
          <p:spPr>
            <a:xfrm>
              <a:off x="9768692" y="4683888"/>
              <a:ext cx="1943477" cy="1217439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May not enable sufficient competition and lead to high FX rates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Less optimal and accessible to small DFSPs 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CBB1B65-0200-73AB-3793-132E16470A1E}"/>
              </a:ext>
            </a:extLst>
          </p:cNvPr>
          <p:cNvSpPr/>
          <p:nvPr/>
        </p:nvSpPr>
        <p:spPr>
          <a:xfrm>
            <a:off x="889000" y="6790800"/>
            <a:ext cx="21821557" cy="28508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63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FX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2" y="2144995"/>
            <a:ext cx="23253107" cy="1056770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Currency conversion will result in the hub receiving two sets of messages:</a:t>
            </a:r>
          </a:p>
          <a:p>
            <a:pPr lvl="1"/>
            <a:r>
              <a:rPr lang="en-US" dirty="0"/>
              <a:t>One set relates to the currency conversion</a:t>
            </a:r>
          </a:p>
          <a:p>
            <a:pPr lvl="1"/>
            <a:r>
              <a:rPr lang="en-US" dirty="0"/>
              <a:t>One set relates to the payment itself</a:t>
            </a:r>
          </a:p>
          <a:p>
            <a:r>
              <a:rPr lang="en-US" dirty="0"/>
              <a:t>In the case of conversion via a reference currency, there will be three sets of messages:</a:t>
            </a:r>
          </a:p>
          <a:p>
            <a:pPr lvl="1"/>
            <a:r>
              <a:rPr lang="en-US" dirty="0"/>
              <a:t>One set relates to the first currency conversion (from sending currency to reference currency)</a:t>
            </a:r>
          </a:p>
          <a:p>
            <a:pPr lvl="1"/>
            <a:r>
              <a:rPr lang="en-US" dirty="0"/>
              <a:t>One set relates to the second currency conversion (from reference currency to receiving currency)</a:t>
            </a:r>
          </a:p>
          <a:p>
            <a:pPr lvl="1"/>
            <a:r>
              <a:rPr lang="en-US" dirty="0"/>
              <a:t>One set relates to the payment itself (in the reference currency)</a:t>
            </a:r>
          </a:p>
          <a:p>
            <a:r>
              <a:rPr lang="en-US" dirty="0"/>
              <a:t>These messages are received in </a:t>
            </a:r>
            <a:r>
              <a:rPr lang="en-US" i="1" dirty="0"/>
              <a:t>different sequences </a:t>
            </a:r>
            <a:r>
              <a:rPr lang="en-US" dirty="0"/>
              <a:t>depending on which party is requesting the currency conversion.</a:t>
            </a:r>
          </a:p>
          <a:p>
            <a:r>
              <a:rPr lang="en-US" dirty="0"/>
              <a:t>Each currency conversion will contain a </a:t>
            </a:r>
            <a:r>
              <a:rPr lang="en-US" i="1" dirty="0" err="1"/>
              <a:t>determiningTransferId</a:t>
            </a:r>
            <a:r>
              <a:rPr lang="en-US" dirty="0"/>
              <a:t> field.</a:t>
            </a:r>
          </a:p>
          <a:p>
            <a:pPr lvl="1"/>
            <a:r>
              <a:rPr lang="en-US" dirty="0"/>
              <a:t>This field contains the transaction ID of the payment for which it is a currency conversion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7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0A541-EEB4-3880-FA03-6B8CF1DED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24762D-C330-6031-381F-1CB1996F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Message sequences in different use cases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F28DD68-10E6-6ABF-CB34-A35318E6B94E}"/>
              </a:ext>
            </a:extLst>
          </p:cNvPr>
          <p:cNvSpPr/>
          <p:nvPr/>
        </p:nvSpPr>
        <p:spPr>
          <a:xfrm>
            <a:off x="567035" y="2472875"/>
            <a:ext cx="23253107" cy="2872237"/>
          </a:xfrm>
          <a:prstGeom prst="roundRect">
            <a:avLst/>
          </a:prstGeom>
          <a:noFill/>
          <a:ln w="38100">
            <a:solidFill>
              <a:srgbClr val="005A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Document 4">
            <a:extLst>
              <a:ext uri="{FF2B5EF4-FFF2-40B4-BE49-F238E27FC236}">
                <a16:creationId xmlns:a16="http://schemas.microsoft.com/office/drawing/2014/main" id="{FBE37B03-78D9-420D-8ACE-F547A6EB8FA5}"/>
              </a:ext>
            </a:extLst>
          </p:cNvPr>
          <p:cNvSpPr/>
          <p:nvPr/>
        </p:nvSpPr>
        <p:spPr>
          <a:xfrm>
            <a:off x="1648920" y="2956279"/>
            <a:ext cx="2520000" cy="1800000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Request to execute currency conversion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33CC8-2BB9-EA73-AFE3-8A380DE542C6}"/>
              </a:ext>
            </a:extLst>
          </p:cNvPr>
          <p:cNvSpPr txBox="1"/>
          <p:nvPr/>
        </p:nvSpPr>
        <p:spPr>
          <a:xfrm>
            <a:off x="567034" y="1702502"/>
            <a:ext cx="23253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rgbClr val="005A83"/>
                </a:solidFill>
              </a:rPr>
              <a:t>1. Conversion is requested by the debtor party</a:t>
            </a:r>
          </a:p>
        </p:txBody>
      </p:sp>
      <p:sp>
        <p:nvSpPr>
          <p:cNvPr id="7" name="Flowchart: Document 6">
            <a:extLst>
              <a:ext uri="{FF2B5EF4-FFF2-40B4-BE49-F238E27FC236}">
                <a16:creationId xmlns:a16="http://schemas.microsoft.com/office/drawing/2014/main" id="{44ECBDBC-A5AA-015F-8FF8-6218FA6DE80E}"/>
              </a:ext>
            </a:extLst>
          </p:cNvPr>
          <p:cNvSpPr/>
          <p:nvPr/>
        </p:nvSpPr>
        <p:spPr>
          <a:xfrm>
            <a:off x="5503891" y="2956279"/>
            <a:ext cx="2520000" cy="1800000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Currency conversion complete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36973C-7FB1-3BB1-F903-A590311FB44E}"/>
              </a:ext>
            </a:extLst>
          </p:cNvPr>
          <p:cNvSpPr/>
          <p:nvPr/>
        </p:nvSpPr>
        <p:spPr>
          <a:xfrm>
            <a:off x="839451" y="2956279"/>
            <a:ext cx="629587" cy="60058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862337-437B-530A-21F8-C13DA4CDA588}"/>
              </a:ext>
            </a:extLst>
          </p:cNvPr>
          <p:cNvSpPr/>
          <p:nvPr/>
        </p:nvSpPr>
        <p:spPr>
          <a:xfrm>
            <a:off x="4634556" y="2956278"/>
            <a:ext cx="629587" cy="60058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2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98F6E4BB-48F5-25A3-C14F-CA873213A5F2}"/>
              </a:ext>
            </a:extLst>
          </p:cNvPr>
          <p:cNvSpPr/>
          <p:nvPr/>
        </p:nvSpPr>
        <p:spPr>
          <a:xfrm>
            <a:off x="9239130" y="2956278"/>
            <a:ext cx="2520000" cy="1800000"/>
          </a:xfrm>
          <a:prstGeom prst="flowChartDocumen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Request to execute payment</a:t>
            </a:r>
          </a:p>
        </p:txBody>
      </p:sp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F5EAAD7C-AD04-5415-8715-004D038BE9EE}"/>
              </a:ext>
            </a:extLst>
          </p:cNvPr>
          <p:cNvSpPr/>
          <p:nvPr/>
        </p:nvSpPr>
        <p:spPr>
          <a:xfrm>
            <a:off x="13094101" y="2956278"/>
            <a:ext cx="2520000" cy="1800000"/>
          </a:xfrm>
          <a:prstGeom prst="flowChartDocumen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Payment complete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804775-74C9-5A2F-00D5-B0296A1DFF28}"/>
              </a:ext>
            </a:extLst>
          </p:cNvPr>
          <p:cNvSpPr/>
          <p:nvPr/>
        </p:nvSpPr>
        <p:spPr>
          <a:xfrm>
            <a:off x="8429661" y="2956278"/>
            <a:ext cx="629587" cy="60058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32891F3-29F1-E284-5047-1D0999BDAE56}"/>
              </a:ext>
            </a:extLst>
          </p:cNvPr>
          <p:cNvSpPr/>
          <p:nvPr/>
        </p:nvSpPr>
        <p:spPr>
          <a:xfrm>
            <a:off x="12224766" y="2956277"/>
            <a:ext cx="629587" cy="60058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F3D019-8E1F-C969-676C-FC6603BAB2F7}"/>
              </a:ext>
            </a:extLst>
          </p:cNvPr>
          <p:cNvSpPr/>
          <p:nvPr/>
        </p:nvSpPr>
        <p:spPr>
          <a:xfrm>
            <a:off x="567034" y="6244944"/>
            <a:ext cx="23253107" cy="2872237"/>
          </a:xfrm>
          <a:prstGeom prst="roundRect">
            <a:avLst/>
          </a:prstGeom>
          <a:noFill/>
          <a:ln w="38100">
            <a:solidFill>
              <a:srgbClr val="005A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E5B5ACF8-8150-2F99-309F-EE2597CB3477}"/>
              </a:ext>
            </a:extLst>
          </p:cNvPr>
          <p:cNvSpPr/>
          <p:nvPr/>
        </p:nvSpPr>
        <p:spPr>
          <a:xfrm>
            <a:off x="5586640" y="6728348"/>
            <a:ext cx="2520000" cy="1800000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Request to execute currency conversion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D94940-ECE5-E64B-F944-327723CBA634}"/>
              </a:ext>
            </a:extLst>
          </p:cNvPr>
          <p:cNvSpPr txBox="1"/>
          <p:nvPr/>
        </p:nvSpPr>
        <p:spPr>
          <a:xfrm>
            <a:off x="567033" y="5474571"/>
            <a:ext cx="23253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rgbClr val="005A83"/>
                </a:solidFill>
              </a:rPr>
              <a:t>2. Conversion is requested by the creditor party</a:t>
            </a:r>
          </a:p>
        </p:txBody>
      </p:sp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D172E358-9F86-EE7F-353D-046A16E78640}"/>
              </a:ext>
            </a:extLst>
          </p:cNvPr>
          <p:cNvSpPr/>
          <p:nvPr/>
        </p:nvSpPr>
        <p:spPr>
          <a:xfrm>
            <a:off x="9382267" y="6728348"/>
            <a:ext cx="2520000" cy="1800000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Currency conversion complete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768EA10-CBA1-9E6A-F4CA-A9EC50336E97}"/>
              </a:ext>
            </a:extLst>
          </p:cNvPr>
          <p:cNvSpPr/>
          <p:nvPr/>
        </p:nvSpPr>
        <p:spPr>
          <a:xfrm>
            <a:off x="839450" y="6728348"/>
            <a:ext cx="629587" cy="60058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0E9200E-5736-D1D3-9712-169D810062D4}"/>
              </a:ext>
            </a:extLst>
          </p:cNvPr>
          <p:cNvSpPr/>
          <p:nvPr/>
        </p:nvSpPr>
        <p:spPr>
          <a:xfrm>
            <a:off x="4634555" y="6728347"/>
            <a:ext cx="629587" cy="60058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2</a:t>
            </a:r>
          </a:p>
        </p:txBody>
      </p:sp>
      <p:sp>
        <p:nvSpPr>
          <p:cNvPr id="20" name="Flowchart: Document 19">
            <a:extLst>
              <a:ext uri="{FF2B5EF4-FFF2-40B4-BE49-F238E27FC236}">
                <a16:creationId xmlns:a16="http://schemas.microsoft.com/office/drawing/2014/main" id="{B0D333BC-3412-B08A-A7FD-F402A09EF8F4}"/>
              </a:ext>
            </a:extLst>
          </p:cNvPr>
          <p:cNvSpPr/>
          <p:nvPr/>
        </p:nvSpPr>
        <p:spPr>
          <a:xfrm>
            <a:off x="1791013" y="6728346"/>
            <a:ext cx="2520000" cy="1800000"/>
          </a:xfrm>
          <a:prstGeom prst="flowChartDocumen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Request to execute payment</a:t>
            </a:r>
          </a:p>
        </p:txBody>
      </p:sp>
      <p:sp>
        <p:nvSpPr>
          <p:cNvPr id="21" name="Flowchart: Document 20">
            <a:extLst>
              <a:ext uri="{FF2B5EF4-FFF2-40B4-BE49-F238E27FC236}">
                <a16:creationId xmlns:a16="http://schemas.microsoft.com/office/drawing/2014/main" id="{20D2A88A-7161-0AD7-885F-3A96D7F1AC58}"/>
              </a:ext>
            </a:extLst>
          </p:cNvPr>
          <p:cNvSpPr/>
          <p:nvPr/>
        </p:nvSpPr>
        <p:spPr>
          <a:xfrm>
            <a:off x="13094100" y="6728347"/>
            <a:ext cx="2520000" cy="1800000"/>
          </a:xfrm>
          <a:prstGeom prst="flowChartDocumen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Payment complete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47C8156-D7C4-3CB5-671F-611587E7E9E8}"/>
              </a:ext>
            </a:extLst>
          </p:cNvPr>
          <p:cNvSpPr/>
          <p:nvPr/>
        </p:nvSpPr>
        <p:spPr>
          <a:xfrm>
            <a:off x="8429660" y="6728347"/>
            <a:ext cx="629587" cy="60058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3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B4B91A-808F-B337-2A6E-0D150454DCED}"/>
              </a:ext>
            </a:extLst>
          </p:cNvPr>
          <p:cNvSpPr/>
          <p:nvPr/>
        </p:nvSpPr>
        <p:spPr>
          <a:xfrm>
            <a:off x="12224765" y="6728346"/>
            <a:ext cx="629587" cy="60058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4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0E553CD-3DC4-B1E3-2D93-BDCF2075EFE2}"/>
              </a:ext>
            </a:extLst>
          </p:cNvPr>
          <p:cNvSpPr/>
          <p:nvPr/>
        </p:nvSpPr>
        <p:spPr>
          <a:xfrm>
            <a:off x="567031" y="9950041"/>
            <a:ext cx="23253107" cy="2872237"/>
          </a:xfrm>
          <a:prstGeom prst="roundRect">
            <a:avLst/>
          </a:prstGeom>
          <a:noFill/>
          <a:ln w="38100">
            <a:solidFill>
              <a:srgbClr val="005A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lowchart: Document 24">
            <a:extLst>
              <a:ext uri="{FF2B5EF4-FFF2-40B4-BE49-F238E27FC236}">
                <a16:creationId xmlns:a16="http://schemas.microsoft.com/office/drawing/2014/main" id="{6591DE70-BEF6-2F30-7F73-294042C8118A}"/>
              </a:ext>
            </a:extLst>
          </p:cNvPr>
          <p:cNvSpPr/>
          <p:nvPr/>
        </p:nvSpPr>
        <p:spPr>
          <a:xfrm>
            <a:off x="13217443" y="10431372"/>
            <a:ext cx="2520000" cy="1800000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Request to execute currency conversion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5B1829-5F27-B82C-EFD0-2DC4073CFCC9}"/>
              </a:ext>
            </a:extLst>
          </p:cNvPr>
          <p:cNvSpPr txBox="1"/>
          <p:nvPr/>
        </p:nvSpPr>
        <p:spPr>
          <a:xfrm>
            <a:off x="567030" y="9179668"/>
            <a:ext cx="23253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rgbClr val="005A83"/>
                </a:solidFill>
              </a:rPr>
              <a:t>3. Conversion goes through a settlement currency</a:t>
            </a:r>
          </a:p>
        </p:txBody>
      </p:sp>
      <p:sp>
        <p:nvSpPr>
          <p:cNvPr id="27" name="Flowchart: Document 26">
            <a:extLst>
              <a:ext uri="{FF2B5EF4-FFF2-40B4-BE49-F238E27FC236}">
                <a16:creationId xmlns:a16="http://schemas.microsoft.com/office/drawing/2014/main" id="{62A53E26-C99D-E648-F0DB-AF386CF0792E}"/>
              </a:ext>
            </a:extLst>
          </p:cNvPr>
          <p:cNvSpPr/>
          <p:nvPr/>
        </p:nvSpPr>
        <p:spPr>
          <a:xfrm>
            <a:off x="17013070" y="10431372"/>
            <a:ext cx="2520000" cy="1800000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Currency conversion complete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E961E4A-0570-D095-EFED-316A65F250ED}"/>
              </a:ext>
            </a:extLst>
          </p:cNvPr>
          <p:cNvSpPr/>
          <p:nvPr/>
        </p:nvSpPr>
        <p:spPr>
          <a:xfrm>
            <a:off x="8470253" y="10431372"/>
            <a:ext cx="629587" cy="60058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598AE86-9DE9-CCED-71B0-C437F4983A32}"/>
              </a:ext>
            </a:extLst>
          </p:cNvPr>
          <p:cNvSpPr/>
          <p:nvPr/>
        </p:nvSpPr>
        <p:spPr>
          <a:xfrm>
            <a:off x="12265358" y="10431371"/>
            <a:ext cx="629587" cy="60058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4</a:t>
            </a:r>
          </a:p>
        </p:txBody>
      </p:sp>
      <p:sp>
        <p:nvSpPr>
          <p:cNvPr id="30" name="Flowchart: Document 29">
            <a:extLst>
              <a:ext uri="{FF2B5EF4-FFF2-40B4-BE49-F238E27FC236}">
                <a16:creationId xmlns:a16="http://schemas.microsoft.com/office/drawing/2014/main" id="{3AD3E85D-7504-48F2-0A4F-1E2387E7671F}"/>
              </a:ext>
            </a:extLst>
          </p:cNvPr>
          <p:cNvSpPr/>
          <p:nvPr/>
        </p:nvSpPr>
        <p:spPr>
          <a:xfrm>
            <a:off x="9421816" y="10431370"/>
            <a:ext cx="2520000" cy="1800000"/>
          </a:xfrm>
          <a:prstGeom prst="flowChartDocumen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Request to execute payment</a:t>
            </a:r>
          </a:p>
        </p:txBody>
      </p:sp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6B227133-9CB5-1B5D-CFE5-6EDC33ED56A5}"/>
              </a:ext>
            </a:extLst>
          </p:cNvPr>
          <p:cNvSpPr/>
          <p:nvPr/>
        </p:nvSpPr>
        <p:spPr>
          <a:xfrm>
            <a:off x="20724903" y="10431371"/>
            <a:ext cx="2520000" cy="1800000"/>
          </a:xfrm>
          <a:prstGeom prst="flowChartDocumen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Payment complete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8831E4A-4B83-393D-EFC3-05B25983A888}"/>
              </a:ext>
            </a:extLst>
          </p:cNvPr>
          <p:cNvSpPr/>
          <p:nvPr/>
        </p:nvSpPr>
        <p:spPr>
          <a:xfrm>
            <a:off x="16060463" y="10431371"/>
            <a:ext cx="629587" cy="60058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5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C962435-1DD0-875A-8012-F0DF4FF03C47}"/>
              </a:ext>
            </a:extLst>
          </p:cNvPr>
          <p:cNvSpPr/>
          <p:nvPr/>
        </p:nvSpPr>
        <p:spPr>
          <a:xfrm>
            <a:off x="19855568" y="10431370"/>
            <a:ext cx="629587" cy="60058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6</a:t>
            </a:r>
          </a:p>
        </p:txBody>
      </p:sp>
      <p:sp>
        <p:nvSpPr>
          <p:cNvPr id="34" name="Flowchart: Document 33">
            <a:extLst>
              <a:ext uri="{FF2B5EF4-FFF2-40B4-BE49-F238E27FC236}">
                <a16:creationId xmlns:a16="http://schemas.microsoft.com/office/drawing/2014/main" id="{EFE72172-AE0B-8091-F79D-74E3A7B13D20}"/>
              </a:ext>
            </a:extLst>
          </p:cNvPr>
          <p:cNvSpPr/>
          <p:nvPr/>
        </p:nvSpPr>
        <p:spPr>
          <a:xfrm>
            <a:off x="1689512" y="10431370"/>
            <a:ext cx="2520000" cy="1800000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Request to execute currency conversion</a:t>
            </a:r>
          </a:p>
        </p:txBody>
      </p:sp>
      <p:sp>
        <p:nvSpPr>
          <p:cNvPr id="35" name="Flowchart: Document 34">
            <a:extLst>
              <a:ext uri="{FF2B5EF4-FFF2-40B4-BE49-F238E27FC236}">
                <a16:creationId xmlns:a16="http://schemas.microsoft.com/office/drawing/2014/main" id="{84397D97-3AC4-4BBA-B9ED-812B97A2F475}"/>
              </a:ext>
            </a:extLst>
          </p:cNvPr>
          <p:cNvSpPr/>
          <p:nvPr/>
        </p:nvSpPr>
        <p:spPr>
          <a:xfrm>
            <a:off x="5544483" y="10431370"/>
            <a:ext cx="2520000" cy="1800000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Currency conversion complete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1D2EE0-BCBA-2781-4694-FD2EE00BE11C}"/>
              </a:ext>
            </a:extLst>
          </p:cNvPr>
          <p:cNvSpPr/>
          <p:nvPr/>
        </p:nvSpPr>
        <p:spPr>
          <a:xfrm>
            <a:off x="880043" y="10431370"/>
            <a:ext cx="629587" cy="60058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4D16E1C-6511-D655-8C85-0EC84A7589B0}"/>
              </a:ext>
            </a:extLst>
          </p:cNvPr>
          <p:cNvSpPr/>
          <p:nvPr/>
        </p:nvSpPr>
        <p:spPr>
          <a:xfrm>
            <a:off x="4675148" y="10431369"/>
            <a:ext cx="629587" cy="600585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6072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/>
              <a:t>The FX Message is fully aligned with </a:t>
            </a:r>
            <a:r>
              <a:rPr lang="en-US" sz="6600" dirty="0" err="1"/>
              <a:t>Mojaloop</a:t>
            </a:r>
            <a:r>
              <a:rPr lang="en-US" sz="6600" dirty="0"/>
              <a:t> Invariants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completion of the payment is always the last message in the sequence</a:t>
            </a:r>
          </a:p>
          <a:p>
            <a:r>
              <a:rPr lang="en-US" dirty="0"/>
              <a:t>Request and complete messages for currency conversion always follow each other directly</a:t>
            </a:r>
          </a:p>
          <a:p>
            <a:r>
              <a:rPr lang="en-US" dirty="0"/>
              <a:t>Each payment or conversion execution request message is stored with the determining transfer’s transaction ID attached</a:t>
            </a:r>
          </a:p>
          <a:p>
            <a:r>
              <a:rPr lang="en-US" dirty="0"/>
              <a:t>Each completion message should be checked for approval and signature integrity</a:t>
            </a:r>
          </a:p>
          <a:p>
            <a:pPr lvl="1"/>
            <a:r>
              <a:rPr lang="en-US" dirty="0"/>
              <a:t>Failure should result in the cancellation of every part of the payment</a:t>
            </a:r>
          </a:p>
          <a:p>
            <a:pPr lvl="1"/>
            <a:r>
              <a:rPr lang="en-US" dirty="0"/>
              <a:t>Success is recorded against the action’s record in the switch</a:t>
            </a:r>
          </a:p>
          <a:p>
            <a:r>
              <a:rPr lang="en-US" dirty="0"/>
              <a:t>This allows us to build a set of related actions, in which the last action will always be the successful completion of the determining transfer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4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43B22-450B-4172-1B79-EB537358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Completing a currency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6B419-5457-D37C-EED5-304B2656B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a currency conversion is approved, this is equivalent to saying: </a:t>
            </a:r>
            <a:r>
              <a:rPr lang="en-GB" i="1" dirty="0"/>
              <a:t>I resign to the switch the finalisation of this conversion</a:t>
            </a:r>
            <a:endParaRPr lang="en-GB" dirty="0"/>
          </a:p>
          <a:p>
            <a:r>
              <a:rPr lang="en-GB" dirty="0"/>
              <a:t>Which is what the debtor party says when it requests execution of a payment.</a:t>
            </a:r>
          </a:p>
          <a:p>
            <a:r>
              <a:rPr lang="en-GB" dirty="0"/>
              <a:t>The switch will record approval of the payment but will take no further action.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32FDA-4B87-482E-56D9-51F9F661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6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ified Mojaloop Template" id="{33F1393A-48C3-431A-A52E-1BDBDBAF3F8D}" vid="{F85BFE05-8774-47FE-8C9A-0992B48BA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AC203550B4E40A8ED4C6A11385C01" ma:contentTypeVersion="11" ma:contentTypeDescription="Create a new document." ma:contentTypeScope="" ma:versionID="181c61fe5df22d1f59c38d74292c5168">
  <xsd:schema xmlns:xsd="http://www.w3.org/2001/XMLSchema" xmlns:xs="http://www.w3.org/2001/XMLSchema" xmlns:p="http://schemas.microsoft.com/office/2006/metadata/properties" xmlns:ns2="af12d3ca-d309-4d9b-872e-f669d895b06e" xmlns:ns3="6354f033-77ec-451f-a4b1-89785309665d" targetNamespace="http://schemas.microsoft.com/office/2006/metadata/properties" ma:root="true" ma:fieldsID="bd40b66ef5728273303597190f92243d" ns2:_="" ns3:_="">
    <xsd:import namespace="af12d3ca-d309-4d9b-872e-f669d895b06e"/>
    <xsd:import namespace="6354f033-77ec-451f-a4b1-8978530966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2d3ca-d309-4d9b-872e-f669d895b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4f033-77ec-451f-a4b1-8978530966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EE3664A-EA3C-4E18-894D-9B94C9B30B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12d3ca-d309-4d9b-872e-f669d895b06e"/>
    <ds:schemaRef ds:uri="6354f033-77ec-451f-a4b1-8978530966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880100-AD93-4165-9435-CF4F80F124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D56013-FFA3-4AA5-BFCF-7C4A0141612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Modified Mojaloop Template</Template>
  <TotalTime>1487</TotalTime>
  <Words>2183</Words>
  <Application>Microsoft Macintosh PowerPoint</Application>
  <PresentationFormat>Custom</PresentationFormat>
  <Paragraphs>302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FX Workstream</vt:lpstr>
      <vt:lpstr>First, some questions</vt:lpstr>
      <vt:lpstr>Building for Flexibility and Inclusion</vt:lpstr>
      <vt:lpstr>Cross-Border Models</vt:lpstr>
      <vt:lpstr>Approach to FX</vt:lpstr>
      <vt:lpstr>FX Messages</vt:lpstr>
      <vt:lpstr>Message sequences in different use cases</vt:lpstr>
      <vt:lpstr>The FX Message is fully aligned with Mojaloop Invariants</vt:lpstr>
      <vt:lpstr>Completing a currency conversion</vt:lpstr>
      <vt:lpstr>Assigning accounts</vt:lpstr>
      <vt:lpstr>Assigning accounts for reservations</vt:lpstr>
      <vt:lpstr>Assigning obligations</vt:lpstr>
      <vt:lpstr>Other Regulatory and Scheme Considerations</vt:lpstr>
      <vt:lpstr>What’s Next?</vt:lpstr>
      <vt:lpstr>Appendix</vt:lpstr>
      <vt:lpstr>What about Pre-Transaction FXP Liquidity</vt:lpstr>
      <vt:lpstr>Base situation</vt:lpstr>
      <vt:lpstr>Situation 1: Independent FXP, outside of Scheme </vt:lpstr>
      <vt:lpstr>Situation 2: Regional scheme, USD or Euro settlement currency</vt:lpstr>
      <vt:lpstr>Situation 3: Regional scheme FXP, local settlement currency</vt:lpstr>
      <vt:lpstr>Situation 4: Regional scheme, Central banks take on FXP role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Currency version for COMESA: examples</dc:title>
  <dc:creator>Michael Richards</dc:creator>
  <cp:lastModifiedBy>Cici Northup</cp:lastModifiedBy>
  <cp:revision>35</cp:revision>
  <dcterms:created xsi:type="dcterms:W3CDTF">2023-10-25T08:47:09Z</dcterms:created>
  <dcterms:modified xsi:type="dcterms:W3CDTF">2023-11-01T08:30:01Z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</Properties>
</file>